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0"/>
  </p:notesMasterIdLst>
  <p:sldIdLst>
    <p:sldId id="256" r:id="rId2"/>
    <p:sldId id="259" r:id="rId3"/>
    <p:sldId id="257" r:id="rId4"/>
    <p:sldId id="258" r:id="rId5"/>
    <p:sldId id="263" r:id="rId6"/>
    <p:sldId id="265" r:id="rId7"/>
    <p:sldId id="267" r:id="rId8"/>
    <p:sldId id="266" r:id="rId9"/>
    <p:sldId id="268" r:id="rId10"/>
    <p:sldId id="269" r:id="rId11"/>
    <p:sldId id="270" r:id="rId12"/>
    <p:sldId id="287" r:id="rId13"/>
    <p:sldId id="289" r:id="rId14"/>
    <p:sldId id="288" r:id="rId15"/>
    <p:sldId id="262" r:id="rId16"/>
    <p:sldId id="273" r:id="rId17"/>
    <p:sldId id="274" r:id="rId18"/>
    <p:sldId id="26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3" autoAdjust="0"/>
    <p:restoredTop sz="94660"/>
  </p:normalViewPr>
  <p:slideViewPr>
    <p:cSldViewPr snapToGrid="0">
      <p:cViewPr varScale="1">
        <p:scale>
          <a:sx n="66" d="100"/>
          <a:sy n="66" d="100"/>
        </p:scale>
        <p:origin x="19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65C713-F141-4D2F-BC21-7AAAAC034058}" type="datetimeFigureOut">
              <a:rPr lang="en-GB" smtClean="0"/>
              <a:t>20/08/2023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29443D-CEA7-418C-9F34-5687C6C11275}" type="slidenum">
              <a:rPr lang="en-GB" smtClean="0"/>
              <a:t>‹#›</a:t>
            </a:fld>
            <a:endParaRPr lang="en-GB"/>
          </a:p>
        </p:txBody>
      </p:sp>
    </p:spTree>
    <p:extLst>
      <p:ext uri="{BB962C8B-B14F-4D97-AF65-F5344CB8AC3E}">
        <p14:creationId xmlns:p14="http://schemas.microsoft.com/office/powerpoint/2010/main" val="27536622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2CD8C-DF9E-49C5-9167-FB5B37351D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433024A-E40F-4312-89B7-1CC223CF0A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C60E9F96-C6DD-4ACB-A9BE-B7B35D2C89DC}"/>
              </a:ext>
            </a:extLst>
          </p:cNvPr>
          <p:cNvSpPr>
            <a:spLocks noGrp="1"/>
          </p:cNvSpPr>
          <p:nvPr>
            <p:ph type="dt" sz="half" idx="10"/>
          </p:nvPr>
        </p:nvSpPr>
        <p:spPr/>
        <p:txBody>
          <a:bodyPr/>
          <a:lstStyle/>
          <a:p>
            <a:fld id="{368F2B04-2649-4B29-BB22-52A2829D3433}" type="datetime1">
              <a:rPr lang="en-US" smtClean="0"/>
              <a:t>8/20/2023</a:t>
            </a:fld>
            <a:endParaRPr lang="en-GB"/>
          </a:p>
        </p:txBody>
      </p:sp>
      <p:sp>
        <p:nvSpPr>
          <p:cNvPr id="5" name="Footer Placeholder 4">
            <a:extLst>
              <a:ext uri="{FF2B5EF4-FFF2-40B4-BE49-F238E27FC236}">
                <a16:creationId xmlns:a16="http://schemas.microsoft.com/office/drawing/2014/main" id="{A808F206-0E13-4233-8695-4356012BB6CF}"/>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E46EDF08-2B7D-4FA4-860C-C9EE56A8FBB2}"/>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9873285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ACC30-A06F-4AB2-8C08-9969A3D99CC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E4972C5-10FC-497F-A8B9-2C11D40FED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BBB488D-84DC-4428-AA78-73BDBC5D3D0B}"/>
              </a:ext>
            </a:extLst>
          </p:cNvPr>
          <p:cNvSpPr>
            <a:spLocks noGrp="1"/>
          </p:cNvSpPr>
          <p:nvPr>
            <p:ph type="dt" sz="half" idx="10"/>
          </p:nvPr>
        </p:nvSpPr>
        <p:spPr/>
        <p:txBody>
          <a:bodyPr/>
          <a:lstStyle/>
          <a:p>
            <a:fld id="{9FC3CA71-DF1C-4B6F-A8CA-D7D3B0FC243A}" type="datetime1">
              <a:rPr lang="en-US" smtClean="0"/>
              <a:t>8/20/2023</a:t>
            </a:fld>
            <a:endParaRPr lang="en-GB"/>
          </a:p>
        </p:txBody>
      </p:sp>
      <p:sp>
        <p:nvSpPr>
          <p:cNvPr id="5" name="Footer Placeholder 4">
            <a:extLst>
              <a:ext uri="{FF2B5EF4-FFF2-40B4-BE49-F238E27FC236}">
                <a16:creationId xmlns:a16="http://schemas.microsoft.com/office/drawing/2014/main" id="{58537724-09D4-4AA1-BF48-5EC88A7FBD5D}"/>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0E33034B-B8AD-428F-B811-1BBCC31BD8C0}"/>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1163137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1EAB95-D9E1-4E78-AF2D-BDCC803D14A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27FE94B-0439-4982-A059-83F59295B8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CE79860-D234-4B26-9F87-6108BF146E8B}"/>
              </a:ext>
            </a:extLst>
          </p:cNvPr>
          <p:cNvSpPr>
            <a:spLocks noGrp="1"/>
          </p:cNvSpPr>
          <p:nvPr>
            <p:ph type="dt" sz="half" idx="10"/>
          </p:nvPr>
        </p:nvSpPr>
        <p:spPr/>
        <p:txBody>
          <a:bodyPr/>
          <a:lstStyle/>
          <a:p>
            <a:fld id="{A0855925-9B34-40A3-942F-7B99FEE0FC6F}" type="datetime1">
              <a:rPr lang="en-US" smtClean="0"/>
              <a:t>8/20/2023</a:t>
            </a:fld>
            <a:endParaRPr lang="en-GB"/>
          </a:p>
        </p:txBody>
      </p:sp>
      <p:sp>
        <p:nvSpPr>
          <p:cNvPr id="5" name="Footer Placeholder 4">
            <a:extLst>
              <a:ext uri="{FF2B5EF4-FFF2-40B4-BE49-F238E27FC236}">
                <a16:creationId xmlns:a16="http://schemas.microsoft.com/office/drawing/2014/main" id="{E3B4AFB7-10D2-4988-BCF7-DE2B094FD1F1}"/>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647207FB-6C27-4AAB-B284-59A55B1D710C}"/>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3889983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A9578-A0E0-4912-B4FC-87352DD7881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9BFAA4F-E71D-4902-BA58-BF20FE9E15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C5A0B54-8DD2-4BD2-B892-98ED2B839F53}"/>
              </a:ext>
            </a:extLst>
          </p:cNvPr>
          <p:cNvSpPr>
            <a:spLocks noGrp="1"/>
          </p:cNvSpPr>
          <p:nvPr>
            <p:ph type="dt" sz="half" idx="10"/>
          </p:nvPr>
        </p:nvSpPr>
        <p:spPr/>
        <p:txBody>
          <a:bodyPr/>
          <a:lstStyle/>
          <a:p>
            <a:fld id="{7F2F1B5E-9265-455B-B1E7-9A566695762F}" type="datetime1">
              <a:rPr lang="en-US" smtClean="0"/>
              <a:t>8/20/2023</a:t>
            </a:fld>
            <a:endParaRPr lang="en-GB"/>
          </a:p>
        </p:txBody>
      </p:sp>
      <p:sp>
        <p:nvSpPr>
          <p:cNvPr id="5" name="Footer Placeholder 4">
            <a:extLst>
              <a:ext uri="{FF2B5EF4-FFF2-40B4-BE49-F238E27FC236}">
                <a16:creationId xmlns:a16="http://schemas.microsoft.com/office/drawing/2014/main" id="{5398D975-9421-4E01-A5B2-7FB554420403}"/>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6D4B3D69-A106-49EC-9DB0-79A9774E6E46}"/>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2916761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7B1E7-B5A0-4E2A-A4BA-A72D9E3ECD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7B40DCF-7E72-424C-AE2E-B829A70441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23D915-F7ED-46E6-B781-329405590601}"/>
              </a:ext>
            </a:extLst>
          </p:cNvPr>
          <p:cNvSpPr>
            <a:spLocks noGrp="1"/>
          </p:cNvSpPr>
          <p:nvPr>
            <p:ph type="dt" sz="half" idx="10"/>
          </p:nvPr>
        </p:nvSpPr>
        <p:spPr/>
        <p:txBody>
          <a:bodyPr/>
          <a:lstStyle/>
          <a:p>
            <a:fld id="{143E639D-F046-4AE7-87F8-4B8B84F70CED}" type="datetime1">
              <a:rPr lang="en-US" smtClean="0"/>
              <a:t>8/20/2023</a:t>
            </a:fld>
            <a:endParaRPr lang="en-GB"/>
          </a:p>
        </p:txBody>
      </p:sp>
      <p:sp>
        <p:nvSpPr>
          <p:cNvPr id="5" name="Footer Placeholder 4">
            <a:extLst>
              <a:ext uri="{FF2B5EF4-FFF2-40B4-BE49-F238E27FC236}">
                <a16:creationId xmlns:a16="http://schemas.microsoft.com/office/drawing/2014/main" id="{763D101D-3A06-4EB1-AD36-BBF45105DEDA}"/>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89E260C7-E90B-4B58-A2DA-3971EBBE06A7}"/>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1622876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F44AF-EDCD-4A38-95C4-C9E39296DFD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7CED895-3F85-4241-ACF7-AF8E9C386A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C6408370-603A-4BF0-81EC-A82733CBEC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36568B6-2096-40A3-97D4-2DE5D68EF845}"/>
              </a:ext>
            </a:extLst>
          </p:cNvPr>
          <p:cNvSpPr>
            <a:spLocks noGrp="1"/>
          </p:cNvSpPr>
          <p:nvPr>
            <p:ph type="dt" sz="half" idx="10"/>
          </p:nvPr>
        </p:nvSpPr>
        <p:spPr/>
        <p:txBody>
          <a:bodyPr/>
          <a:lstStyle/>
          <a:p>
            <a:fld id="{3B40E3F4-549B-4F6B-9782-9194FE4F20A6}" type="datetime1">
              <a:rPr lang="en-US" smtClean="0"/>
              <a:t>8/20/2023</a:t>
            </a:fld>
            <a:endParaRPr lang="en-GB"/>
          </a:p>
        </p:txBody>
      </p:sp>
      <p:sp>
        <p:nvSpPr>
          <p:cNvPr id="6" name="Footer Placeholder 5">
            <a:extLst>
              <a:ext uri="{FF2B5EF4-FFF2-40B4-BE49-F238E27FC236}">
                <a16:creationId xmlns:a16="http://schemas.microsoft.com/office/drawing/2014/main" id="{13E6ED10-80FD-476F-9593-1A78537DFAB9}"/>
              </a:ext>
            </a:extLst>
          </p:cNvPr>
          <p:cNvSpPr>
            <a:spLocks noGrp="1"/>
          </p:cNvSpPr>
          <p:nvPr>
            <p:ph type="ftr" sz="quarter" idx="11"/>
          </p:nvPr>
        </p:nvSpPr>
        <p:spPr/>
        <p:txBody>
          <a:bodyPr/>
          <a:lstStyle/>
          <a:p>
            <a:r>
              <a:rPr lang="en-GB"/>
              <a:t>Dr. Shamim Ripon, EWU</a:t>
            </a:r>
          </a:p>
        </p:txBody>
      </p:sp>
      <p:sp>
        <p:nvSpPr>
          <p:cNvPr id="7" name="Slide Number Placeholder 6">
            <a:extLst>
              <a:ext uri="{FF2B5EF4-FFF2-40B4-BE49-F238E27FC236}">
                <a16:creationId xmlns:a16="http://schemas.microsoft.com/office/drawing/2014/main" id="{76806993-2DB2-4961-9FC0-392E6463AA00}"/>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2636767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6F3F-BEE4-46B1-A50A-FD0F086EE8C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22D75CE-8689-4523-AE90-45C61C7D7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2A8FD6-11B0-41B1-810E-26F166B312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C5790536-C5D4-4845-B3E3-D3AFCF5E8B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4BF716-A780-4A32-9197-87ABA47047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75D10C8-F4CA-438B-92DD-3587DAD5EDDB}"/>
              </a:ext>
            </a:extLst>
          </p:cNvPr>
          <p:cNvSpPr>
            <a:spLocks noGrp="1"/>
          </p:cNvSpPr>
          <p:nvPr>
            <p:ph type="dt" sz="half" idx="10"/>
          </p:nvPr>
        </p:nvSpPr>
        <p:spPr/>
        <p:txBody>
          <a:bodyPr/>
          <a:lstStyle/>
          <a:p>
            <a:fld id="{1A4EAA9E-6122-4C03-9469-501E6404BF88}" type="datetime1">
              <a:rPr lang="en-US" smtClean="0"/>
              <a:t>8/20/2023</a:t>
            </a:fld>
            <a:endParaRPr lang="en-GB"/>
          </a:p>
        </p:txBody>
      </p:sp>
      <p:sp>
        <p:nvSpPr>
          <p:cNvPr id="8" name="Footer Placeholder 7">
            <a:extLst>
              <a:ext uri="{FF2B5EF4-FFF2-40B4-BE49-F238E27FC236}">
                <a16:creationId xmlns:a16="http://schemas.microsoft.com/office/drawing/2014/main" id="{8B690821-E7B0-46EC-866E-CA8CD4D15746}"/>
              </a:ext>
            </a:extLst>
          </p:cNvPr>
          <p:cNvSpPr>
            <a:spLocks noGrp="1"/>
          </p:cNvSpPr>
          <p:nvPr>
            <p:ph type="ftr" sz="quarter" idx="11"/>
          </p:nvPr>
        </p:nvSpPr>
        <p:spPr/>
        <p:txBody>
          <a:bodyPr/>
          <a:lstStyle/>
          <a:p>
            <a:r>
              <a:rPr lang="en-GB"/>
              <a:t>Dr. Shamim Ripon, EWU</a:t>
            </a:r>
          </a:p>
        </p:txBody>
      </p:sp>
      <p:sp>
        <p:nvSpPr>
          <p:cNvPr id="9" name="Slide Number Placeholder 8">
            <a:extLst>
              <a:ext uri="{FF2B5EF4-FFF2-40B4-BE49-F238E27FC236}">
                <a16:creationId xmlns:a16="http://schemas.microsoft.com/office/drawing/2014/main" id="{92385DFB-AEEA-4ABF-AD8E-C197C288ECBF}"/>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3018473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187ED-E365-43E3-9E78-809347DF69C1}"/>
              </a:ext>
            </a:extLst>
          </p:cNvPr>
          <p:cNvSpPr>
            <a:spLocks noGrp="1"/>
          </p:cNvSpPr>
          <p:nvPr>
            <p:ph type="title"/>
          </p:nvPr>
        </p:nvSpPr>
        <p:spPr/>
        <p:txBody>
          <a:bodyPr/>
          <a:lstStyle/>
          <a:p>
            <a:r>
              <a:rPr lang="en-US" dirty="0"/>
              <a:t>Click to edit Master title style</a:t>
            </a:r>
            <a:endParaRPr lang="en-GB" dirty="0"/>
          </a:p>
        </p:txBody>
      </p:sp>
      <p:sp>
        <p:nvSpPr>
          <p:cNvPr id="3" name="Date Placeholder 2">
            <a:extLst>
              <a:ext uri="{FF2B5EF4-FFF2-40B4-BE49-F238E27FC236}">
                <a16:creationId xmlns:a16="http://schemas.microsoft.com/office/drawing/2014/main" id="{BEF11F50-E114-485F-B0E2-E0490F0C955B}"/>
              </a:ext>
            </a:extLst>
          </p:cNvPr>
          <p:cNvSpPr>
            <a:spLocks noGrp="1"/>
          </p:cNvSpPr>
          <p:nvPr>
            <p:ph type="dt" sz="half" idx="10"/>
          </p:nvPr>
        </p:nvSpPr>
        <p:spPr/>
        <p:txBody>
          <a:bodyPr/>
          <a:lstStyle/>
          <a:p>
            <a:fld id="{0A544BFF-8A6E-443F-A085-38FE90CD9D0E}" type="datetime1">
              <a:rPr lang="en-US" smtClean="0"/>
              <a:t>8/20/2023</a:t>
            </a:fld>
            <a:endParaRPr lang="en-GB"/>
          </a:p>
        </p:txBody>
      </p:sp>
      <p:sp>
        <p:nvSpPr>
          <p:cNvPr id="4" name="Footer Placeholder 3">
            <a:extLst>
              <a:ext uri="{FF2B5EF4-FFF2-40B4-BE49-F238E27FC236}">
                <a16:creationId xmlns:a16="http://schemas.microsoft.com/office/drawing/2014/main" id="{A0238670-B714-4F06-912D-6C5CAFA3A6F2}"/>
              </a:ext>
            </a:extLst>
          </p:cNvPr>
          <p:cNvSpPr>
            <a:spLocks noGrp="1"/>
          </p:cNvSpPr>
          <p:nvPr>
            <p:ph type="ftr" sz="quarter" idx="11"/>
          </p:nvPr>
        </p:nvSpPr>
        <p:spPr/>
        <p:txBody>
          <a:bodyPr/>
          <a:lstStyle/>
          <a:p>
            <a:r>
              <a:rPr lang="en-GB"/>
              <a:t>Dr. Shamim Ripon, EWU</a:t>
            </a:r>
          </a:p>
        </p:txBody>
      </p:sp>
      <p:sp>
        <p:nvSpPr>
          <p:cNvPr id="5" name="Slide Number Placeholder 4">
            <a:extLst>
              <a:ext uri="{FF2B5EF4-FFF2-40B4-BE49-F238E27FC236}">
                <a16:creationId xmlns:a16="http://schemas.microsoft.com/office/drawing/2014/main" id="{396581C3-346A-4032-99F3-FD6EBB23943D}"/>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854977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0FDE5C-7B44-4F44-8E7B-45CEEDE2B90C}"/>
              </a:ext>
            </a:extLst>
          </p:cNvPr>
          <p:cNvSpPr>
            <a:spLocks noGrp="1"/>
          </p:cNvSpPr>
          <p:nvPr>
            <p:ph type="dt" sz="half" idx="10"/>
          </p:nvPr>
        </p:nvSpPr>
        <p:spPr/>
        <p:txBody>
          <a:bodyPr/>
          <a:lstStyle/>
          <a:p>
            <a:fld id="{58DDD636-B4E4-4B1F-BC6B-5848662CB366}" type="datetime1">
              <a:rPr lang="en-US" smtClean="0"/>
              <a:t>8/20/2023</a:t>
            </a:fld>
            <a:endParaRPr lang="en-GB"/>
          </a:p>
        </p:txBody>
      </p:sp>
      <p:sp>
        <p:nvSpPr>
          <p:cNvPr id="3" name="Footer Placeholder 2">
            <a:extLst>
              <a:ext uri="{FF2B5EF4-FFF2-40B4-BE49-F238E27FC236}">
                <a16:creationId xmlns:a16="http://schemas.microsoft.com/office/drawing/2014/main" id="{F0ED74FA-C83F-4B30-86D8-CEF29C69BA21}"/>
              </a:ext>
            </a:extLst>
          </p:cNvPr>
          <p:cNvSpPr>
            <a:spLocks noGrp="1"/>
          </p:cNvSpPr>
          <p:nvPr>
            <p:ph type="ftr" sz="quarter" idx="11"/>
          </p:nvPr>
        </p:nvSpPr>
        <p:spPr/>
        <p:txBody>
          <a:bodyPr/>
          <a:lstStyle/>
          <a:p>
            <a:r>
              <a:rPr lang="en-GB"/>
              <a:t>Dr. Shamim Ripon, EWU</a:t>
            </a:r>
          </a:p>
        </p:txBody>
      </p:sp>
      <p:sp>
        <p:nvSpPr>
          <p:cNvPr id="4" name="Slide Number Placeholder 3">
            <a:extLst>
              <a:ext uri="{FF2B5EF4-FFF2-40B4-BE49-F238E27FC236}">
                <a16:creationId xmlns:a16="http://schemas.microsoft.com/office/drawing/2014/main" id="{45DD66B6-DB64-495B-8888-DDD5CA68FAC9}"/>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3456472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E12EF-C9F9-44DE-B636-0B1D7D5A07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3580FF3-7E98-4446-B823-9769232BCC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DAF7891-7C6F-4072-A79E-D7EDFDEA3D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1BE62F-6699-4C30-BE2E-A903FD9C81A9}"/>
              </a:ext>
            </a:extLst>
          </p:cNvPr>
          <p:cNvSpPr>
            <a:spLocks noGrp="1"/>
          </p:cNvSpPr>
          <p:nvPr>
            <p:ph type="dt" sz="half" idx="10"/>
          </p:nvPr>
        </p:nvSpPr>
        <p:spPr/>
        <p:txBody>
          <a:bodyPr/>
          <a:lstStyle/>
          <a:p>
            <a:fld id="{68BE19A2-DD21-439F-B5B0-C8D9C51133C2}" type="datetime1">
              <a:rPr lang="en-US" smtClean="0"/>
              <a:t>8/20/2023</a:t>
            </a:fld>
            <a:endParaRPr lang="en-GB"/>
          </a:p>
        </p:txBody>
      </p:sp>
      <p:sp>
        <p:nvSpPr>
          <p:cNvPr id="6" name="Footer Placeholder 5">
            <a:extLst>
              <a:ext uri="{FF2B5EF4-FFF2-40B4-BE49-F238E27FC236}">
                <a16:creationId xmlns:a16="http://schemas.microsoft.com/office/drawing/2014/main" id="{17A7DA29-8339-41D6-89CA-A060DAD32F4F}"/>
              </a:ext>
            </a:extLst>
          </p:cNvPr>
          <p:cNvSpPr>
            <a:spLocks noGrp="1"/>
          </p:cNvSpPr>
          <p:nvPr>
            <p:ph type="ftr" sz="quarter" idx="11"/>
          </p:nvPr>
        </p:nvSpPr>
        <p:spPr/>
        <p:txBody>
          <a:bodyPr/>
          <a:lstStyle/>
          <a:p>
            <a:r>
              <a:rPr lang="en-GB"/>
              <a:t>Dr. Shamim Ripon, EWU</a:t>
            </a:r>
          </a:p>
        </p:txBody>
      </p:sp>
      <p:sp>
        <p:nvSpPr>
          <p:cNvPr id="7" name="Slide Number Placeholder 6">
            <a:extLst>
              <a:ext uri="{FF2B5EF4-FFF2-40B4-BE49-F238E27FC236}">
                <a16:creationId xmlns:a16="http://schemas.microsoft.com/office/drawing/2014/main" id="{D41B0CB0-269E-48C6-B5F7-74B2924AC46E}"/>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170221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199C8-D543-4874-846C-BCCFC49CE7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800BDA02-98E4-4232-A4D5-57EEEF1E9F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55BC82F-42D4-4ED5-B8C6-90D927CEBB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9014CF-F20E-43D8-9AA5-A81EE8FFE2EC}"/>
              </a:ext>
            </a:extLst>
          </p:cNvPr>
          <p:cNvSpPr>
            <a:spLocks noGrp="1"/>
          </p:cNvSpPr>
          <p:nvPr>
            <p:ph type="dt" sz="half" idx="10"/>
          </p:nvPr>
        </p:nvSpPr>
        <p:spPr/>
        <p:txBody>
          <a:bodyPr/>
          <a:lstStyle/>
          <a:p>
            <a:fld id="{22B62F9D-EF47-4C5F-9F40-E5F28CF52A6A}" type="datetime1">
              <a:rPr lang="en-US" smtClean="0"/>
              <a:t>8/20/2023</a:t>
            </a:fld>
            <a:endParaRPr lang="en-GB"/>
          </a:p>
        </p:txBody>
      </p:sp>
      <p:sp>
        <p:nvSpPr>
          <p:cNvPr id="6" name="Footer Placeholder 5">
            <a:extLst>
              <a:ext uri="{FF2B5EF4-FFF2-40B4-BE49-F238E27FC236}">
                <a16:creationId xmlns:a16="http://schemas.microsoft.com/office/drawing/2014/main" id="{0F0DBA1A-E1C2-4231-B6EE-1196BF882383}"/>
              </a:ext>
            </a:extLst>
          </p:cNvPr>
          <p:cNvSpPr>
            <a:spLocks noGrp="1"/>
          </p:cNvSpPr>
          <p:nvPr>
            <p:ph type="ftr" sz="quarter" idx="11"/>
          </p:nvPr>
        </p:nvSpPr>
        <p:spPr/>
        <p:txBody>
          <a:bodyPr/>
          <a:lstStyle/>
          <a:p>
            <a:r>
              <a:rPr lang="en-GB"/>
              <a:t>Dr. Shamim Ripon, EWU</a:t>
            </a:r>
          </a:p>
        </p:txBody>
      </p:sp>
      <p:sp>
        <p:nvSpPr>
          <p:cNvPr id="7" name="Slide Number Placeholder 6">
            <a:extLst>
              <a:ext uri="{FF2B5EF4-FFF2-40B4-BE49-F238E27FC236}">
                <a16:creationId xmlns:a16="http://schemas.microsoft.com/office/drawing/2014/main" id="{9AE80D3C-8E7C-4960-8D7A-40DA3B827C98}"/>
              </a:ext>
            </a:extLst>
          </p:cNvPr>
          <p:cNvSpPr>
            <a:spLocks noGrp="1"/>
          </p:cNvSpPr>
          <p:nvPr>
            <p:ph type="sldNum" sz="quarter" idx="12"/>
          </p:nvPr>
        </p:nvSpPr>
        <p:spPr/>
        <p:txBody>
          <a:bodyPr/>
          <a:lstStyle/>
          <a:p>
            <a:fld id="{679D8947-7466-431D-AE20-B88E71A4E60F}" type="slidenum">
              <a:rPr lang="en-GB" smtClean="0"/>
              <a:t>‹#›</a:t>
            </a:fld>
            <a:endParaRPr lang="en-GB"/>
          </a:p>
        </p:txBody>
      </p:sp>
    </p:spTree>
    <p:extLst>
      <p:ext uri="{BB962C8B-B14F-4D97-AF65-F5344CB8AC3E}">
        <p14:creationId xmlns:p14="http://schemas.microsoft.com/office/powerpoint/2010/main" val="3926574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DF573A-1224-49FF-9724-B37A0E7F33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F649184-4EA8-4547-9933-719A2AAB50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BAE67B9-07B0-4293-ADF2-90119F4F89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769E0D-CCD0-45EF-97BA-332822B2FE48}" type="datetime1">
              <a:rPr lang="en-US" smtClean="0"/>
              <a:t>8/20/2023</a:t>
            </a:fld>
            <a:endParaRPr lang="en-GB"/>
          </a:p>
        </p:txBody>
      </p:sp>
      <p:sp>
        <p:nvSpPr>
          <p:cNvPr id="5" name="Footer Placeholder 4">
            <a:extLst>
              <a:ext uri="{FF2B5EF4-FFF2-40B4-BE49-F238E27FC236}">
                <a16:creationId xmlns:a16="http://schemas.microsoft.com/office/drawing/2014/main" id="{F8AFB294-2D10-462F-87C3-24B6364798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Dr. Shamim Ripon, EWU</a:t>
            </a:r>
          </a:p>
        </p:txBody>
      </p:sp>
      <p:sp>
        <p:nvSpPr>
          <p:cNvPr id="6" name="Slide Number Placeholder 5">
            <a:extLst>
              <a:ext uri="{FF2B5EF4-FFF2-40B4-BE49-F238E27FC236}">
                <a16:creationId xmlns:a16="http://schemas.microsoft.com/office/drawing/2014/main" id="{FC0D41E6-8D05-4F5C-8B3B-90C5DC0042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9D8947-7466-431D-AE20-B88E71A4E60F}" type="slidenum">
              <a:rPr lang="en-GB" smtClean="0"/>
              <a:t>‹#›</a:t>
            </a:fld>
            <a:endParaRPr lang="en-GB"/>
          </a:p>
        </p:txBody>
      </p:sp>
    </p:spTree>
    <p:extLst>
      <p:ext uri="{BB962C8B-B14F-4D97-AF65-F5344CB8AC3E}">
        <p14:creationId xmlns:p14="http://schemas.microsoft.com/office/powerpoint/2010/main" val="27995482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12E7CC5-C78B-4EBD-9565-3FA00FAA6C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88A56F1B-6B5C-4B92-B35E-F9237FC7F2AC}"/>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l="10824" r="8602"/>
          <a:stretch/>
        </p:blipFill>
        <p:spPr>
          <a:xfrm>
            <a:off x="764988" y="1868694"/>
            <a:ext cx="3368969" cy="3120611"/>
          </a:xfrm>
          <a:prstGeom prst="rect">
            <a:avLst/>
          </a:prstGeom>
        </p:spPr>
      </p:pic>
      <p:sp>
        <p:nvSpPr>
          <p:cNvPr id="18" name="Freeform: Shape 17">
            <a:extLst>
              <a:ext uri="{FF2B5EF4-FFF2-40B4-BE49-F238E27FC236}">
                <a16:creationId xmlns:a16="http://schemas.microsoft.com/office/drawing/2014/main" id="{3A4529A5-F675-429F-8044-01372BB134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10" name="Title 9">
            <a:extLst>
              <a:ext uri="{FF2B5EF4-FFF2-40B4-BE49-F238E27FC236}">
                <a16:creationId xmlns:a16="http://schemas.microsoft.com/office/drawing/2014/main" id="{DB19842B-362B-4280-A682-B1007E4E02C9}"/>
              </a:ext>
            </a:extLst>
          </p:cNvPr>
          <p:cNvSpPr>
            <a:spLocks noGrp="1"/>
          </p:cNvSpPr>
          <p:nvPr>
            <p:ph type="ctrTitle"/>
          </p:nvPr>
        </p:nvSpPr>
        <p:spPr>
          <a:xfrm>
            <a:off x="5622061" y="762538"/>
            <a:ext cx="5649349" cy="3199862"/>
          </a:xfrm>
        </p:spPr>
        <p:txBody>
          <a:bodyPr anchor="b">
            <a:normAutofit/>
          </a:bodyPr>
          <a:lstStyle/>
          <a:p>
            <a:pPr algn="l"/>
            <a:r>
              <a:rPr lang="en-US" sz="6600" dirty="0">
                <a:solidFill>
                  <a:srgbClr val="FFFFFF"/>
                </a:solidFill>
              </a:rPr>
              <a:t>Cost of Quality</a:t>
            </a:r>
            <a:endParaRPr lang="en-GB" sz="6600" dirty="0">
              <a:solidFill>
                <a:srgbClr val="FFFFFF"/>
              </a:solidFill>
            </a:endParaRPr>
          </a:p>
        </p:txBody>
      </p:sp>
      <p:sp>
        <p:nvSpPr>
          <p:cNvPr id="11" name="Subtitle 10">
            <a:extLst>
              <a:ext uri="{FF2B5EF4-FFF2-40B4-BE49-F238E27FC236}">
                <a16:creationId xmlns:a16="http://schemas.microsoft.com/office/drawing/2014/main" id="{33C48CB7-1EEF-47A4-9D99-6AD73E05B16F}"/>
              </a:ext>
            </a:extLst>
          </p:cNvPr>
          <p:cNvSpPr>
            <a:spLocks noGrp="1"/>
          </p:cNvSpPr>
          <p:nvPr>
            <p:ph type="subTitle" idx="1"/>
          </p:nvPr>
        </p:nvSpPr>
        <p:spPr>
          <a:xfrm>
            <a:off x="5622061" y="4312561"/>
            <a:ext cx="5649349" cy="1687815"/>
          </a:xfrm>
        </p:spPr>
        <p:txBody>
          <a:bodyPr anchor="t">
            <a:normAutofit/>
          </a:bodyPr>
          <a:lstStyle/>
          <a:p>
            <a:pPr algn="l"/>
            <a:r>
              <a:rPr lang="en-US" b="1">
                <a:solidFill>
                  <a:srgbClr val="FFFFFF"/>
                </a:solidFill>
                <a:latin typeface="Book Antiqua" panose="02040602050305030304" pitchFamily="18" charset="0"/>
              </a:rPr>
              <a:t>Dr. Shamim H Ripon</a:t>
            </a:r>
          </a:p>
          <a:p>
            <a:pPr algn="l"/>
            <a:r>
              <a:rPr lang="en-US">
                <a:solidFill>
                  <a:srgbClr val="FFFFFF"/>
                </a:solidFill>
                <a:latin typeface="Book Antiqua" panose="02040602050305030304" pitchFamily="18" charset="0"/>
              </a:rPr>
              <a:t>CSE430 Software Testing &amp; Quality Assurance</a:t>
            </a:r>
          </a:p>
          <a:p>
            <a:pPr algn="l"/>
            <a:r>
              <a:rPr lang="en-US">
                <a:solidFill>
                  <a:srgbClr val="FFFFFF"/>
                </a:solidFill>
                <a:latin typeface="Book Antiqua" panose="02040602050305030304" pitchFamily="18" charset="0"/>
              </a:rPr>
              <a:t>CSE, East West University</a:t>
            </a:r>
          </a:p>
        </p:txBody>
      </p:sp>
      <p:sp>
        <p:nvSpPr>
          <p:cNvPr id="20" name="sketch line">
            <a:extLst>
              <a:ext uri="{FF2B5EF4-FFF2-40B4-BE49-F238E27FC236}">
                <a16:creationId xmlns:a16="http://schemas.microsoft.com/office/drawing/2014/main" id="{63DAB858-5A0C-4AFF-AAC6-705EDF8DB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17682" y="4043302"/>
            <a:ext cx="5303520" cy="18288"/>
          </a:xfrm>
          <a:custGeom>
            <a:avLst/>
            <a:gdLst>
              <a:gd name="connsiteX0" fmla="*/ 0 w 5303520"/>
              <a:gd name="connsiteY0" fmla="*/ 0 h 18288"/>
              <a:gd name="connsiteX1" fmla="*/ 556870 w 5303520"/>
              <a:gd name="connsiteY1" fmla="*/ 0 h 18288"/>
              <a:gd name="connsiteX2" fmla="*/ 1272845 w 5303520"/>
              <a:gd name="connsiteY2" fmla="*/ 0 h 18288"/>
              <a:gd name="connsiteX3" fmla="*/ 1882750 w 5303520"/>
              <a:gd name="connsiteY3" fmla="*/ 0 h 18288"/>
              <a:gd name="connsiteX4" fmla="*/ 2439619 w 5303520"/>
              <a:gd name="connsiteY4" fmla="*/ 0 h 18288"/>
              <a:gd name="connsiteX5" fmla="*/ 3155594 w 5303520"/>
              <a:gd name="connsiteY5" fmla="*/ 0 h 18288"/>
              <a:gd name="connsiteX6" fmla="*/ 3818534 w 5303520"/>
              <a:gd name="connsiteY6" fmla="*/ 0 h 18288"/>
              <a:gd name="connsiteX7" fmla="*/ 4481474 w 5303520"/>
              <a:gd name="connsiteY7" fmla="*/ 0 h 18288"/>
              <a:gd name="connsiteX8" fmla="*/ 5303520 w 5303520"/>
              <a:gd name="connsiteY8" fmla="*/ 0 h 18288"/>
              <a:gd name="connsiteX9" fmla="*/ 5303520 w 5303520"/>
              <a:gd name="connsiteY9" fmla="*/ 18288 h 18288"/>
              <a:gd name="connsiteX10" fmla="*/ 4746650 w 5303520"/>
              <a:gd name="connsiteY10" fmla="*/ 18288 h 18288"/>
              <a:gd name="connsiteX11" fmla="*/ 4242816 w 5303520"/>
              <a:gd name="connsiteY11" fmla="*/ 18288 h 18288"/>
              <a:gd name="connsiteX12" fmla="*/ 3526841 w 5303520"/>
              <a:gd name="connsiteY12" fmla="*/ 18288 h 18288"/>
              <a:gd name="connsiteX13" fmla="*/ 2969971 w 5303520"/>
              <a:gd name="connsiteY13" fmla="*/ 18288 h 18288"/>
              <a:gd name="connsiteX14" fmla="*/ 2253996 w 5303520"/>
              <a:gd name="connsiteY14" fmla="*/ 18288 h 18288"/>
              <a:gd name="connsiteX15" fmla="*/ 1484986 w 5303520"/>
              <a:gd name="connsiteY15" fmla="*/ 18288 h 18288"/>
              <a:gd name="connsiteX16" fmla="*/ 875081 w 5303520"/>
              <a:gd name="connsiteY16" fmla="*/ 18288 h 18288"/>
              <a:gd name="connsiteX17" fmla="*/ 0 w 5303520"/>
              <a:gd name="connsiteY17" fmla="*/ 18288 h 18288"/>
              <a:gd name="connsiteX18" fmla="*/ 0 w 530352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03520" h="18288" fill="none" extrusionOk="0">
                <a:moveTo>
                  <a:pt x="0" y="0"/>
                </a:moveTo>
                <a:cubicBezTo>
                  <a:pt x="191807" y="-19560"/>
                  <a:pt x="373092" y="14032"/>
                  <a:pt x="556870" y="0"/>
                </a:cubicBezTo>
                <a:cubicBezTo>
                  <a:pt x="740648" y="-14032"/>
                  <a:pt x="1109645" y="5886"/>
                  <a:pt x="1272845" y="0"/>
                </a:cubicBezTo>
                <a:cubicBezTo>
                  <a:pt x="1436045" y="-5886"/>
                  <a:pt x="1723352" y="-21940"/>
                  <a:pt x="1882750" y="0"/>
                </a:cubicBezTo>
                <a:cubicBezTo>
                  <a:pt x="2042148" y="21940"/>
                  <a:pt x="2308812" y="-23394"/>
                  <a:pt x="2439619" y="0"/>
                </a:cubicBezTo>
                <a:cubicBezTo>
                  <a:pt x="2570426" y="23394"/>
                  <a:pt x="2936980" y="-3315"/>
                  <a:pt x="3155594" y="0"/>
                </a:cubicBezTo>
                <a:cubicBezTo>
                  <a:pt x="3374208" y="3315"/>
                  <a:pt x="3528026" y="24519"/>
                  <a:pt x="3818534" y="0"/>
                </a:cubicBezTo>
                <a:cubicBezTo>
                  <a:pt x="4109042" y="-24519"/>
                  <a:pt x="4161759" y="-18720"/>
                  <a:pt x="4481474" y="0"/>
                </a:cubicBezTo>
                <a:cubicBezTo>
                  <a:pt x="4801189" y="18720"/>
                  <a:pt x="5011126" y="27308"/>
                  <a:pt x="5303520" y="0"/>
                </a:cubicBezTo>
                <a:cubicBezTo>
                  <a:pt x="5304050" y="6954"/>
                  <a:pt x="5304254" y="12839"/>
                  <a:pt x="5303520" y="18288"/>
                </a:cubicBezTo>
                <a:cubicBezTo>
                  <a:pt x="5132450" y="501"/>
                  <a:pt x="4953391" y="18714"/>
                  <a:pt x="4746650" y="18288"/>
                </a:cubicBezTo>
                <a:cubicBezTo>
                  <a:pt x="4539909" y="17863"/>
                  <a:pt x="4361261" y="7168"/>
                  <a:pt x="4242816" y="18288"/>
                </a:cubicBezTo>
                <a:cubicBezTo>
                  <a:pt x="4124371" y="29408"/>
                  <a:pt x="3754907" y="21026"/>
                  <a:pt x="3526841" y="18288"/>
                </a:cubicBezTo>
                <a:cubicBezTo>
                  <a:pt x="3298775" y="15550"/>
                  <a:pt x="3164473" y="3913"/>
                  <a:pt x="2969971" y="18288"/>
                </a:cubicBezTo>
                <a:cubicBezTo>
                  <a:pt x="2775469" y="32664"/>
                  <a:pt x="2608536" y="2050"/>
                  <a:pt x="2253996" y="18288"/>
                </a:cubicBezTo>
                <a:cubicBezTo>
                  <a:pt x="1899456" y="34526"/>
                  <a:pt x="1752044" y="28789"/>
                  <a:pt x="1484986" y="18288"/>
                </a:cubicBezTo>
                <a:cubicBezTo>
                  <a:pt x="1217928" y="7788"/>
                  <a:pt x="1060609" y="-4784"/>
                  <a:pt x="875081" y="18288"/>
                </a:cubicBezTo>
                <a:cubicBezTo>
                  <a:pt x="689553" y="41360"/>
                  <a:pt x="188846" y="25228"/>
                  <a:pt x="0" y="18288"/>
                </a:cubicBezTo>
                <a:cubicBezTo>
                  <a:pt x="-570" y="9279"/>
                  <a:pt x="132" y="5100"/>
                  <a:pt x="0" y="0"/>
                </a:cubicBezTo>
                <a:close/>
              </a:path>
              <a:path w="5303520" h="18288" stroke="0" extrusionOk="0">
                <a:moveTo>
                  <a:pt x="0" y="0"/>
                </a:moveTo>
                <a:cubicBezTo>
                  <a:pt x="181149" y="2038"/>
                  <a:pt x="442175" y="-27591"/>
                  <a:pt x="609905" y="0"/>
                </a:cubicBezTo>
                <a:cubicBezTo>
                  <a:pt x="777636" y="27591"/>
                  <a:pt x="947554" y="-24271"/>
                  <a:pt x="1113739" y="0"/>
                </a:cubicBezTo>
                <a:cubicBezTo>
                  <a:pt x="1279924" y="24271"/>
                  <a:pt x="1721318" y="-30891"/>
                  <a:pt x="1882750" y="0"/>
                </a:cubicBezTo>
                <a:cubicBezTo>
                  <a:pt x="2044182" y="30891"/>
                  <a:pt x="2270822" y="-14002"/>
                  <a:pt x="2492654" y="0"/>
                </a:cubicBezTo>
                <a:cubicBezTo>
                  <a:pt x="2714486" y="14002"/>
                  <a:pt x="2822632" y="27292"/>
                  <a:pt x="3102559" y="0"/>
                </a:cubicBezTo>
                <a:cubicBezTo>
                  <a:pt x="3382487" y="-27292"/>
                  <a:pt x="3489743" y="-31235"/>
                  <a:pt x="3871570" y="0"/>
                </a:cubicBezTo>
                <a:cubicBezTo>
                  <a:pt x="4253397" y="31235"/>
                  <a:pt x="4301475" y="22800"/>
                  <a:pt x="4428439" y="0"/>
                </a:cubicBezTo>
                <a:cubicBezTo>
                  <a:pt x="4555403" y="-22800"/>
                  <a:pt x="5018410" y="43534"/>
                  <a:pt x="5303520" y="0"/>
                </a:cubicBezTo>
                <a:cubicBezTo>
                  <a:pt x="5302837" y="5414"/>
                  <a:pt x="5302800" y="12510"/>
                  <a:pt x="5303520" y="18288"/>
                </a:cubicBezTo>
                <a:cubicBezTo>
                  <a:pt x="5082751" y="18456"/>
                  <a:pt x="4993374" y="24100"/>
                  <a:pt x="4746650" y="18288"/>
                </a:cubicBezTo>
                <a:cubicBezTo>
                  <a:pt x="4499926" y="12477"/>
                  <a:pt x="4368648" y="-7187"/>
                  <a:pt x="4083710" y="18288"/>
                </a:cubicBezTo>
                <a:cubicBezTo>
                  <a:pt x="3798772" y="43763"/>
                  <a:pt x="3729434" y="5501"/>
                  <a:pt x="3473806" y="18288"/>
                </a:cubicBezTo>
                <a:cubicBezTo>
                  <a:pt x="3218178" y="31075"/>
                  <a:pt x="3056855" y="30003"/>
                  <a:pt x="2704795" y="18288"/>
                </a:cubicBezTo>
                <a:cubicBezTo>
                  <a:pt x="2352735" y="6573"/>
                  <a:pt x="2319447" y="29257"/>
                  <a:pt x="1935785" y="18288"/>
                </a:cubicBezTo>
                <a:cubicBezTo>
                  <a:pt x="1552123" y="7320"/>
                  <a:pt x="1532619" y="-467"/>
                  <a:pt x="1378915" y="18288"/>
                </a:cubicBezTo>
                <a:cubicBezTo>
                  <a:pt x="1225211" y="37043"/>
                  <a:pt x="1038692" y="34308"/>
                  <a:pt x="715975" y="18288"/>
                </a:cubicBezTo>
                <a:cubicBezTo>
                  <a:pt x="393258" y="2268"/>
                  <a:pt x="303768" y="26944"/>
                  <a:pt x="0" y="18288"/>
                </a:cubicBezTo>
                <a:cubicBezTo>
                  <a:pt x="-306" y="11061"/>
                  <a:pt x="-655" y="7751"/>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4716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6D659-4556-4B62-A64D-8763B9C4F278}"/>
              </a:ext>
            </a:extLst>
          </p:cNvPr>
          <p:cNvSpPr>
            <a:spLocks noGrp="1"/>
          </p:cNvSpPr>
          <p:nvPr>
            <p:ph type="title"/>
          </p:nvPr>
        </p:nvSpPr>
        <p:spPr>
          <a:xfrm>
            <a:off x="838200" y="365126"/>
            <a:ext cx="10515600" cy="921808"/>
          </a:xfrm>
        </p:spPr>
        <p:txBody>
          <a:bodyPr/>
          <a:lstStyle/>
          <a:p>
            <a:r>
              <a:rPr lang="en-US" b="1" dirty="0"/>
              <a:t>Internal Failure Cost</a:t>
            </a:r>
            <a:endParaRPr lang="en-GB" b="1" dirty="0"/>
          </a:p>
        </p:txBody>
      </p:sp>
      <p:sp>
        <p:nvSpPr>
          <p:cNvPr id="3" name="Content Placeholder 2">
            <a:extLst>
              <a:ext uri="{FF2B5EF4-FFF2-40B4-BE49-F238E27FC236}">
                <a16:creationId xmlns:a16="http://schemas.microsoft.com/office/drawing/2014/main" id="{22284E39-D94B-41AB-B103-88987DC299DD}"/>
              </a:ext>
            </a:extLst>
          </p:cNvPr>
          <p:cNvSpPr>
            <a:spLocks noGrp="1"/>
          </p:cNvSpPr>
          <p:nvPr>
            <p:ph idx="1"/>
          </p:nvPr>
        </p:nvSpPr>
        <p:spPr>
          <a:xfrm>
            <a:off x="838200" y="1509732"/>
            <a:ext cx="10515600" cy="2031326"/>
          </a:xfrm>
        </p:spPr>
        <p:txBody>
          <a:bodyPr>
            <a:normAutofit/>
          </a:bodyPr>
          <a:lstStyle/>
          <a:p>
            <a:r>
              <a:rPr lang="en-US" sz="2400" dirty="0">
                <a:solidFill>
                  <a:srgbClr val="000000"/>
                </a:solidFill>
              </a:rPr>
              <a:t>Internal failure costs are those incurred when correcting errors that have been detected by design reviews, software tests and acceptance tests performed before the software has been installed at customer sites.</a:t>
            </a:r>
          </a:p>
          <a:p>
            <a:r>
              <a:rPr lang="en-US" sz="2400" dirty="0">
                <a:solidFill>
                  <a:srgbClr val="000000"/>
                </a:solidFill>
              </a:rPr>
              <a:t>Internal failure costs represent the </a:t>
            </a:r>
            <a:r>
              <a:rPr lang="en-US" sz="2400" dirty="0">
                <a:solidFill>
                  <a:schemeClr val="accent2">
                    <a:lumMod val="50000"/>
                  </a:schemeClr>
                </a:solidFill>
              </a:rPr>
              <a:t>costs of error correction </a:t>
            </a:r>
            <a:r>
              <a:rPr lang="en-US" sz="2400" dirty="0">
                <a:solidFill>
                  <a:srgbClr val="000000"/>
                </a:solidFill>
              </a:rPr>
              <a:t>subsequent to formal examinations of the software during its development.</a:t>
            </a:r>
          </a:p>
        </p:txBody>
      </p:sp>
      <p:sp>
        <p:nvSpPr>
          <p:cNvPr id="4" name="Rectangle 3">
            <a:extLst>
              <a:ext uri="{FF2B5EF4-FFF2-40B4-BE49-F238E27FC236}">
                <a16:creationId xmlns:a16="http://schemas.microsoft.com/office/drawing/2014/main" id="{49E1BB60-9FD5-4F48-AF59-F3E391FAC838}"/>
              </a:ext>
            </a:extLst>
          </p:cNvPr>
          <p:cNvSpPr/>
          <p:nvPr/>
        </p:nvSpPr>
        <p:spPr>
          <a:xfrm>
            <a:off x="1332485" y="3541058"/>
            <a:ext cx="7338455" cy="2000548"/>
          </a:xfrm>
          <a:prstGeom prst="rect">
            <a:avLst/>
          </a:prstGeom>
        </p:spPr>
        <p:txBody>
          <a:bodyPr wrap="square">
            <a:spAutoFit/>
          </a:bodyPr>
          <a:lstStyle/>
          <a:p>
            <a:pPr marL="285750" indent="-285750">
              <a:buFont typeface="Wingdings 2" panose="05020102010507070707" pitchFamily="18" charset="2"/>
              <a:buChar char="¡"/>
            </a:pPr>
            <a:r>
              <a:rPr lang="en-US" sz="2000" dirty="0">
                <a:solidFill>
                  <a:srgbClr val="000000"/>
                </a:solidFill>
              </a:rPr>
              <a:t>Costs of redesign or design corrections due to design review and test findings</a:t>
            </a:r>
          </a:p>
          <a:p>
            <a:pPr marL="285750" indent="-285750">
              <a:buFont typeface="Wingdings 2" panose="05020102010507070707" pitchFamily="18" charset="2"/>
              <a:buChar char="¡"/>
            </a:pPr>
            <a:r>
              <a:rPr lang="en-US" sz="2000" dirty="0">
                <a:solidFill>
                  <a:srgbClr val="000000"/>
                </a:solidFill>
              </a:rPr>
              <a:t>Costs of re-programming or correcting programs in response to test findings</a:t>
            </a:r>
          </a:p>
          <a:p>
            <a:pPr marL="285750" indent="-285750">
              <a:buFont typeface="Wingdings 2" panose="05020102010507070707" pitchFamily="18" charset="2"/>
              <a:buChar char="¡"/>
            </a:pPr>
            <a:r>
              <a:rPr lang="en-US" sz="2000" dirty="0">
                <a:solidFill>
                  <a:srgbClr val="000000"/>
                </a:solidFill>
              </a:rPr>
              <a:t>Costs of repeated design review and retesting (regression tests).</a:t>
            </a:r>
          </a:p>
          <a:p>
            <a:pPr marL="285750" indent="-285750">
              <a:buFont typeface="Wingdings 2" panose="05020102010507070707" pitchFamily="18" charset="2"/>
              <a:buChar char="¡"/>
            </a:pPr>
            <a:endParaRPr lang="en-US" sz="2400" dirty="0"/>
          </a:p>
        </p:txBody>
      </p:sp>
      <p:sp>
        <p:nvSpPr>
          <p:cNvPr id="5" name="Rectangle 4">
            <a:extLst>
              <a:ext uri="{FF2B5EF4-FFF2-40B4-BE49-F238E27FC236}">
                <a16:creationId xmlns:a16="http://schemas.microsoft.com/office/drawing/2014/main" id="{81FF65D9-8D4B-4E7B-A5AF-1AFCCF1906B1}"/>
              </a:ext>
            </a:extLst>
          </p:cNvPr>
          <p:cNvSpPr/>
          <p:nvPr/>
        </p:nvSpPr>
        <p:spPr>
          <a:xfrm>
            <a:off x="8850489" y="3541058"/>
            <a:ext cx="3160889" cy="2862322"/>
          </a:xfrm>
          <a:prstGeom prst="rect">
            <a:avLst/>
          </a:prstGeom>
          <a:solidFill>
            <a:schemeClr val="accent4">
              <a:lumMod val="20000"/>
              <a:lumOff val="80000"/>
            </a:schemeClr>
          </a:solidFill>
        </p:spPr>
        <p:txBody>
          <a:bodyPr wrap="square">
            <a:spAutoFit/>
          </a:bodyPr>
          <a:lstStyle/>
          <a:p>
            <a:pPr marL="285750" indent="-285750">
              <a:buFont typeface="Wingdings 2" panose="05020102010507070707" pitchFamily="18" charset="2"/>
              <a:buChar char="¡"/>
            </a:pPr>
            <a:r>
              <a:rPr lang="en-US" dirty="0">
                <a:solidFill>
                  <a:srgbClr val="000000"/>
                </a:solidFill>
              </a:rPr>
              <a:t>Rework</a:t>
            </a:r>
          </a:p>
          <a:p>
            <a:pPr marL="285750" indent="-285750">
              <a:buFont typeface="Wingdings 2" panose="05020102010507070707" pitchFamily="18" charset="2"/>
              <a:buChar char="¡"/>
            </a:pPr>
            <a:r>
              <a:rPr lang="en-US" dirty="0">
                <a:solidFill>
                  <a:srgbClr val="000000"/>
                </a:solidFill>
              </a:rPr>
              <a:t>Delays</a:t>
            </a:r>
          </a:p>
          <a:p>
            <a:pPr marL="285750" indent="-285750">
              <a:buFont typeface="Wingdings 2" panose="05020102010507070707" pitchFamily="18" charset="2"/>
              <a:buChar char="¡"/>
            </a:pPr>
            <a:r>
              <a:rPr lang="en-US" dirty="0">
                <a:solidFill>
                  <a:srgbClr val="000000"/>
                </a:solidFill>
              </a:rPr>
              <a:t>Re-designing</a:t>
            </a:r>
          </a:p>
          <a:p>
            <a:pPr marL="285750" indent="-285750">
              <a:buFont typeface="Wingdings 2" panose="05020102010507070707" pitchFamily="18" charset="2"/>
              <a:buChar char="¡"/>
            </a:pPr>
            <a:r>
              <a:rPr lang="en-US" dirty="0">
                <a:solidFill>
                  <a:srgbClr val="000000"/>
                </a:solidFill>
              </a:rPr>
              <a:t>Shortages</a:t>
            </a:r>
          </a:p>
          <a:p>
            <a:pPr marL="285750" indent="-285750">
              <a:buFont typeface="Wingdings 2" panose="05020102010507070707" pitchFamily="18" charset="2"/>
              <a:buChar char="¡"/>
            </a:pPr>
            <a:r>
              <a:rPr lang="en-US" dirty="0">
                <a:solidFill>
                  <a:srgbClr val="000000"/>
                </a:solidFill>
              </a:rPr>
              <a:t>Failure analysis</a:t>
            </a:r>
          </a:p>
          <a:p>
            <a:pPr marL="285750" indent="-285750">
              <a:buFont typeface="Wingdings 2" panose="05020102010507070707" pitchFamily="18" charset="2"/>
              <a:buChar char="¡"/>
            </a:pPr>
            <a:r>
              <a:rPr lang="en-US" dirty="0">
                <a:solidFill>
                  <a:srgbClr val="000000"/>
                </a:solidFill>
              </a:rPr>
              <a:t>Re-testing</a:t>
            </a:r>
          </a:p>
          <a:p>
            <a:pPr marL="285750" indent="-285750">
              <a:buFont typeface="Wingdings 2" panose="05020102010507070707" pitchFamily="18" charset="2"/>
              <a:buChar char="¡"/>
            </a:pPr>
            <a:r>
              <a:rPr lang="en-US" dirty="0">
                <a:solidFill>
                  <a:srgbClr val="000000"/>
                </a:solidFill>
              </a:rPr>
              <a:t>Downgrading</a:t>
            </a:r>
          </a:p>
          <a:p>
            <a:pPr marL="285750" indent="-285750">
              <a:buFont typeface="Wingdings 2" panose="05020102010507070707" pitchFamily="18" charset="2"/>
              <a:buChar char="¡"/>
            </a:pPr>
            <a:r>
              <a:rPr lang="en-US" dirty="0">
                <a:solidFill>
                  <a:srgbClr val="000000"/>
                </a:solidFill>
              </a:rPr>
              <a:t>Downtime</a:t>
            </a:r>
          </a:p>
          <a:p>
            <a:pPr marL="285750" indent="-285750">
              <a:buFont typeface="Wingdings 2" panose="05020102010507070707" pitchFamily="18" charset="2"/>
              <a:buChar char="¡"/>
            </a:pPr>
            <a:r>
              <a:rPr lang="en-US" dirty="0">
                <a:solidFill>
                  <a:srgbClr val="000000"/>
                </a:solidFill>
              </a:rPr>
              <a:t>Lack of flexibility and adaptability</a:t>
            </a:r>
          </a:p>
        </p:txBody>
      </p:sp>
      <p:sp>
        <p:nvSpPr>
          <p:cNvPr id="6" name="Date Placeholder 5">
            <a:extLst>
              <a:ext uri="{FF2B5EF4-FFF2-40B4-BE49-F238E27FC236}">
                <a16:creationId xmlns:a16="http://schemas.microsoft.com/office/drawing/2014/main" id="{F7E61895-B9C1-4CDF-BBBF-49CE179908D7}"/>
              </a:ext>
            </a:extLst>
          </p:cNvPr>
          <p:cNvSpPr>
            <a:spLocks noGrp="1"/>
          </p:cNvSpPr>
          <p:nvPr>
            <p:ph type="dt" sz="half" idx="10"/>
          </p:nvPr>
        </p:nvSpPr>
        <p:spPr/>
        <p:txBody>
          <a:bodyPr/>
          <a:lstStyle/>
          <a:p>
            <a:fld id="{18600CAE-B92A-49AD-BDAC-40FEECF58CB0}" type="datetime1">
              <a:rPr lang="en-US" smtClean="0"/>
              <a:t>8/20/2023</a:t>
            </a:fld>
            <a:endParaRPr lang="en-GB"/>
          </a:p>
        </p:txBody>
      </p:sp>
      <p:sp>
        <p:nvSpPr>
          <p:cNvPr id="7" name="Footer Placeholder 6">
            <a:extLst>
              <a:ext uri="{FF2B5EF4-FFF2-40B4-BE49-F238E27FC236}">
                <a16:creationId xmlns:a16="http://schemas.microsoft.com/office/drawing/2014/main" id="{7E63644D-00B1-44A5-A8E5-C6F3069CF4BD}"/>
              </a:ext>
            </a:extLst>
          </p:cNvPr>
          <p:cNvSpPr>
            <a:spLocks noGrp="1"/>
          </p:cNvSpPr>
          <p:nvPr>
            <p:ph type="ftr" sz="quarter" idx="11"/>
          </p:nvPr>
        </p:nvSpPr>
        <p:spPr/>
        <p:txBody>
          <a:bodyPr/>
          <a:lstStyle/>
          <a:p>
            <a:r>
              <a:rPr lang="en-GB"/>
              <a:t>Dr. Shamim Ripon, EWU</a:t>
            </a:r>
          </a:p>
        </p:txBody>
      </p:sp>
      <p:sp>
        <p:nvSpPr>
          <p:cNvPr id="8" name="Slide Number Placeholder 7">
            <a:extLst>
              <a:ext uri="{FF2B5EF4-FFF2-40B4-BE49-F238E27FC236}">
                <a16:creationId xmlns:a16="http://schemas.microsoft.com/office/drawing/2014/main" id="{A2734B5D-E410-4670-805D-C7FE6C9E2330}"/>
              </a:ext>
            </a:extLst>
          </p:cNvPr>
          <p:cNvSpPr>
            <a:spLocks noGrp="1"/>
          </p:cNvSpPr>
          <p:nvPr>
            <p:ph type="sldNum" sz="quarter" idx="12"/>
          </p:nvPr>
        </p:nvSpPr>
        <p:spPr/>
        <p:txBody>
          <a:bodyPr/>
          <a:lstStyle/>
          <a:p>
            <a:fld id="{679D8947-7466-431D-AE20-B88E71A4E60F}" type="slidenum">
              <a:rPr lang="en-GB" smtClean="0"/>
              <a:t>10</a:t>
            </a:fld>
            <a:endParaRPr lang="en-GB"/>
          </a:p>
        </p:txBody>
      </p:sp>
    </p:spTree>
    <p:extLst>
      <p:ext uri="{BB962C8B-B14F-4D97-AF65-F5344CB8AC3E}">
        <p14:creationId xmlns:p14="http://schemas.microsoft.com/office/powerpoint/2010/main" val="2810199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96609-487A-44DC-9C3A-069545376BE0}"/>
              </a:ext>
            </a:extLst>
          </p:cNvPr>
          <p:cNvSpPr>
            <a:spLocks noGrp="1"/>
          </p:cNvSpPr>
          <p:nvPr>
            <p:ph type="title"/>
          </p:nvPr>
        </p:nvSpPr>
        <p:spPr>
          <a:xfrm>
            <a:off x="838200" y="365125"/>
            <a:ext cx="10515600" cy="933097"/>
          </a:xfrm>
        </p:spPr>
        <p:txBody>
          <a:bodyPr/>
          <a:lstStyle/>
          <a:p>
            <a:r>
              <a:rPr lang="en-US" b="1" dirty="0"/>
              <a:t>External Failure Cost</a:t>
            </a:r>
            <a:endParaRPr lang="en-GB" b="1" dirty="0"/>
          </a:p>
        </p:txBody>
      </p:sp>
      <p:sp>
        <p:nvSpPr>
          <p:cNvPr id="3" name="Content Placeholder 2">
            <a:extLst>
              <a:ext uri="{FF2B5EF4-FFF2-40B4-BE49-F238E27FC236}">
                <a16:creationId xmlns:a16="http://schemas.microsoft.com/office/drawing/2014/main" id="{59B5BCAE-FBB9-46F5-8366-3DD09F0FF2C5}"/>
              </a:ext>
            </a:extLst>
          </p:cNvPr>
          <p:cNvSpPr>
            <a:spLocks noGrp="1"/>
          </p:cNvSpPr>
          <p:nvPr>
            <p:ph idx="1"/>
          </p:nvPr>
        </p:nvSpPr>
        <p:spPr>
          <a:xfrm>
            <a:off x="838200" y="1449030"/>
            <a:ext cx="10515600" cy="1332089"/>
          </a:xfrm>
        </p:spPr>
        <p:txBody>
          <a:bodyPr>
            <a:normAutofit/>
          </a:bodyPr>
          <a:lstStyle/>
          <a:p>
            <a:r>
              <a:rPr lang="en-US" sz="2600" dirty="0"/>
              <a:t>External failure costs entail the costs of correcting failures </a:t>
            </a:r>
            <a:r>
              <a:rPr lang="en-US" sz="2600" u="sng" dirty="0"/>
              <a:t>detected by customers or maintenance teams</a:t>
            </a:r>
            <a:r>
              <a:rPr lang="en-US" sz="2600" dirty="0"/>
              <a:t> after the software system has been installed at customer sites.</a:t>
            </a:r>
          </a:p>
          <a:p>
            <a:endParaRPr lang="en-GB" sz="2600" dirty="0"/>
          </a:p>
        </p:txBody>
      </p:sp>
      <p:sp>
        <p:nvSpPr>
          <p:cNvPr id="4" name="Rectangle 3">
            <a:extLst>
              <a:ext uri="{FF2B5EF4-FFF2-40B4-BE49-F238E27FC236}">
                <a16:creationId xmlns:a16="http://schemas.microsoft.com/office/drawing/2014/main" id="{8827D452-392F-463A-B676-269201C269F5}"/>
              </a:ext>
            </a:extLst>
          </p:cNvPr>
          <p:cNvSpPr/>
          <p:nvPr/>
        </p:nvSpPr>
        <p:spPr>
          <a:xfrm>
            <a:off x="1099017" y="2808730"/>
            <a:ext cx="7390228" cy="2352952"/>
          </a:xfrm>
          <a:prstGeom prst="rect">
            <a:avLst/>
          </a:prstGeom>
        </p:spPr>
        <p:txBody>
          <a:bodyPr wrap="square">
            <a:spAutoFit/>
          </a:bodyPr>
          <a:lstStyle/>
          <a:p>
            <a:pPr marL="285750" indent="-285750">
              <a:lnSpc>
                <a:spcPct val="150000"/>
              </a:lnSpc>
              <a:buFont typeface="Wingdings 2" panose="05020102010507070707" pitchFamily="18" charset="2"/>
              <a:buChar char="¡"/>
            </a:pPr>
            <a:r>
              <a:rPr lang="en-US" sz="2000" dirty="0">
                <a:solidFill>
                  <a:srgbClr val="000000"/>
                </a:solidFill>
                <a:cs typeface="Calibri" panose="020F0502020204030204" pitchFamily="34" charset="0"/>
              </a:rPr>
              <a:t>Resolution of customer complaints during the warranty period.</a:t>
            </a:r>
          </a:p>
          <a:p>
            <a:pPr marL="285750" indent="-285750">
              <a:lnSpc>
                <a:spcPct val="150000"/>
              </a:lnSpc>
              <a:buFont typeface="Wingdings 2" panose="05020102010507070707" pitchFamily="18" charset="2"/>
              <a:buChar char="¡"/>
            </a:pPr>
            <a:r>
              <a:rPr lang="en-US" sz="2000" dirty="0">
                <a:solidFill>
                  <a:srgbClr val="000000"/>
                </a:solidFill>
                <a:cs typeface="Calibri" panose="020F0502020204030204" pitchFamily="34" charset="0"/>
              </a:rPr>
              <a:t>Correction of software bugs detected during regular operation.</a:t>
            </a:r>
          </a:p>
          <a:p>
            <a:pPr marL="285750" indent="-285750">
              <a:lnSpc>
                <a:spcPct val="150000"/>
              </a:lnSpc>
              <a:buFont typeface="Wingdings 2" panose="05020102010507070707" pitchFamily="18" charset="2"/>
              <a:buChar char="¡"/>
            </a:pPr>
            <a:r>
              <a:rPr lang="en-US" sz="2000" dirty="0">
                <a:solidFill>
                  <a:srgbClr val="000000"/>
                </a:solidFill>
                <a:cs typeface="Calibri" panose="020F0502020204030204" pitchFamily="34" charset="0"/>
              </a:rPr>
              <a:t>Correction of software failures after the warranty period is over even if the correction is not covered by the warranty.</a:t>
            </a:r>
          </a:p>
          <a:p>
            <a:pPr marL="285750" indent="-285750">
              <a:lnSpc>
                <a:spcPct val="150000"/>
              </a:lnSpc>
              <a:buFont typeface="Wingdings 2" panose="05020102010507070707" pitchFamily="18" charset="2"/>
              <a:buChar char="¡"/>
            </a:pPr>
            <a:endParaRPr lang="en-US" sz="2000" dirty="0">
              <a:cs typeface="Calibri" panose="020F0502020204030204" pitchFamily="34" charset="0"/>
            </a:endParaRPr>
          </a:p>
        </p:txBody>
      </p:sp>
      <p:sp>
        <p:nvSpPr>
          <p:cNvPr id="5" name="Rectangle 4">
            <a:extLst>
              <a:ext uri="{FF2B5EF4-FFF2-40B4-BE49-F238E27FC236}">
                <a16:creationId xmlns:a16="http://schemas.microsoft.com/office/drawing/2014/main" id="{E8E8CD18-1BFA-4B81-914B-7BAAAE5E7F14}"/>
              </a:ext>
            </a:extLst>
          </p:cNvPr>
          <p:cNvSpPr/>
          <p:nvPr/>
        </p:nvSpPr>
        <p:spPr>
          <a:xfrm>
            <a:off x="8391709" y="3660190"/>
            <a:ext cx="3597092" cy="2416046"/>
          </a:xfrm>
          <a:prstGeom prst="rect">
            <a:avLst/>
          </a:prstGeom>
          <a:solidFill>
            <a:schemeClr val="accent4">
              <a:lumMod val="20000"/>
              <a:lumOff val="80000"/>
            </a:schemeClr>
          </a:solidFill>
        </p:spPr>
        <p:txBody>
          <a:bodyPr wrap="square">
            <a:spAutoFit/>
          </a:bodyPr>
          <a:lstStyle/>
          <a:p>
            <a:pPr marL="285750" indent="-285750">
              <a:spcAft>
                <a:spcPts val="600"/>
              </a:spcAft>
              <a:buFont typeface="Wingdings" panose="05000000000000000000" pitchFamily="2" charset="2"/>
              <a:buChar char="§"/>
            </a:pPr>
            <a:r>
              <a:rPr lang="en-US" dirty="0">
                <a:solidFill>
                  <a:srgbClr val="000000"/>
                </a:solidFill>
              </a:rPr>
              <a:t>Complaints</a:t>
            </a:r>
          </a:p>
          <a:p>
            <a:pPr marL="285750" indent="-285750">
              <a:spcAft>
                <a:spcPts val="600"/>
              </a:spcAft>
              <a:buFont typeface="Wingdings" panose="05000000000000000000" pitchFamily="2" charset="2"/>
              <a:buChar char="§"/>
            </a:pPr>
            <a:r>
              <a:rPr lang="en-US" dirty="0">
                <a:solidFill>
                  <a:srgbClr val="000000"/>
                </a:solidFill>
              </a:rPr>
              <a:t>Repairing goods and redoing services</a:t>
            </a:r>
          </a:p>
          <a:p>
            <a:pPr marL="285750" indent="-285750">
              <a:spcAft>
                <a:spcPts val="600"/>
              </a:spcAft>
              <a:buFont typeface="Wingdings" panose="05000000000000000000" pitchFamily="2" charset="2"/>
              <a:buChar char="§"/>
            </a:pPr>
            <a:r>
              <a:rPr lang="en-US" dirty="0">
                <a:solidFill>
                  <a:srgbClr val="000000"/>
                </a:solidFill>
              </a:rPr>
              <a:t>Warranties</a:t>
            </a:r>
          </a:p>
          <a:p>
            <a:pPr marL="285750" indent="-285750">
              <a:spcAft>
                <a:spcPts val="600"/>
              </a:spcAft>
              <a:buFont typeface="Wingdings" panose="05000000000000000000" pitchFamily="2" charset="2"/>
              <a:buChar char="§"/>
            </a:pPr>
            <a:r>
              <a:rPr lang="en-US" dirty="0">
                <a:solidFill>
                  <a:srgbClr val="000000"/>
                </a:solidFill>
              </a:rPr>
              <a:t>Customers’ bad will</a:t>
            </a:r>
          </a:p>
          <a:p>
            <a:pPr marL="285750" indent="-285750">
              <a:spcAft>
                <a:spcPts val="600"/>
              </a:spcAft>
              <a:buFont typeface="Wingdings" panose="05000000000000000000" pitchFamily="2" charset="2"/>
              <a:buChar char="§"/>
            </a:pPr>
            <a:r>
              <a:rPr lang="en-US" dirty="0">
                <a:solidFill>
                  <a:srgbClr val="000000"/>
                </a:solidFill>
              </a:rPr>
              <a:t>Losses due to sales reductions</a:t>
            </a:r>
          </a:p>
          <a:p>
            <a:pPr marL="285750" indent="-285750">
              <a:spcAft>
                <a:spcPts val="600"/>
              </a:spcAft>
              <a:buFont typeface="Wingdings" panose="05000000000000000000" pitchFamily="2" charset="2"/>
              <a:buChar char="§"/>
            </a:pPr>
            <a:r>
              <a:rPr lang="en-US" dirty="0">
                <a:solidFill>
                  <a:srgbClr val="000000"/>
                </a:solidFill>
              </a:rPr>
              <a:t>Environmental costs</a:t>
            </a:r>
            <a:endParaRPr lang="en-US" b="0" i="0" dirty="0">
              <a:solidFill>
                <a:srgbClr val="000000"/>
              </a:solidFill>
              <a:effectLst/>
            </a:endParaRPr>
          </a:p>
        </p:txBody>
      </p:sp>
      <p:sp>
        <p:nvSpPr>
          <p:cNvPr id="6" name="Date Placeholder 5">
            <a:extLst>
              <a:ext uri="{FF2B5EF4-FFF2-40B4-BE49-F238E27FC236}">
                <a16:creationId xmlns:a16="http://schemas.microsoft.com/office/drawing/2014/main" id="{5502C763-91E4-4F84-9C7F-D5DC6EBABA26}"/>
              </a:ext>
            </a:extLst>
          </p:cNvPr>
          <p:cNvSpPr>
            <a:spLocks noGrp="1"/>
          </p:cNvSpPr>
          <p:nvPr>
            <p:ph type="dt" sz="half" idx="10"/>
          </p:nvPr>
        </p:nvSpPr>
        <p:spPr/>
        <p:txBody>
          <a:bodyPr/>
          <a:lstStyle/>
          <a:p>
            <a:fld id="{9CE8B2AB-B1C7-4055-84CE-F7F0974C5FB6}" type="datetime1">
              <a:rPr lang="en-US" smtClean="0"/>
              <a:t>8/20/2023</a:t>
            </a:fld>
            <a:endParaRPr lang="en-GB"/>
          </a:p>
        </p:txBody>
      </p:sp>
      <p:sp>
        <p:nvSpPr>
          <p:cNvPr id="7" name="Footer Placeholder 6">
            <a:extLst>
              <a:ext uri="{FF2B5EF4-FFF2-40B4-BE49-F238E27FC236}">
                <a16:creationId xmlns:a16="http://schemas.microsoft.com/office/drawing/2014/main" id="{78FA781A-CE38-48CF-92AF-6306FFC3FB78}"/>
              </a:ext>
            </a:extLst>
          </p:cNvPr>
          <p:cNvSpPr>
            <a:spLocks noGrp="1"/>
          </p:cNvSpPr>
          <p:nvPr>
            <p:ph type="ftr" sz="quarter" idx="11"/>
          </p:nvPr>
        </p:nvSpPr>
        <p:spPr/>
        <p:txBody>
          <a:bodyPr/>
          <a:lstStyle/>
          <a:p>
            <a:r>
              <a:rPr lang="en-GB"/>
              <a:t>Dr. Shamim Ripon, EWU</a:t>
            </a:r>
          </a:p>
        </p:txBody>
      </p:sp>
      <p:sp>
        <p:nvSpPr>
          <p:cNvPr id="8" name="Slide Number Placeholder 7">
            <a:extLst>
              <a:ext uri="{FF2B5EF4-FFF2-40B4-BE49-F238E27FC236}">
                <a16:creationId xmlns:a16="http://schemas.microsoft.com/office/drawing/2014/main" id="{4ECBC1FA-05AE-4FDF-8C44-9EEFC2BB881B}"/>
              </a:ext>
            </a:extLst>
          </p:cNvPr>
          <p:cNvSpPr>
            <a:spLocks noGrp="1"/>
          </p:cNvSpPr>
          <p:nvPr>
            <p:ph type="sldNum" sz="quarter" idx="12"/>
          </p:nvPr>
        </p:nvSpPr>
        <p:spPr/>
        <p:txBody>
          <a:bodyPr/>
          <a:lstStyle/>
          <a:p>
            <a:fld id="{679D8947-7466-431D-AE20-B88E71A4E60F}" type="slidenum">
              <a:rPr lang="en-GB" smtClean="0"/>
              <a:t>11</a:t>
            </a:fld>
            <a:endParaRPr lang="en-GB"/>
          </a:p>
        </p:txBody>
      </p:sp>
    </p:spTree>
    <p:extLst>
      <p:ext uri="{BB962C8B-B14F-4D97-AF65-F5344CB8AC3E}">
        <p14:creationId xmlns:p14="http://schemas.microsoft.com/office/powerpoint/2010/main" val="298578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diagram of quality control&#10;&#10;Description automatically generated">
            <a:extLst>
              <a:ext uri="{FF2B5EF4-FFF2-40B4-BE49-F238E27FC236}">
                <a16:creationId xmlns:a16="http://schemas.microsoft.com/office/drawing/2014/main" id="{0929AF8F-C8A8-4DC3-8022-5700D25C250E}"/>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510317" y="775342"/>
            <a:ext cx="11171365" cy="4870715"/>
          </a:xfrm>
          <a:prstGeom prst="rect">
            <a:avLst/>
          </a:prstGeom>
        </p:spPr>
      </p:pic>
      <p:sp>
        <p:nvSpPr>
          <p:cNvPr id="3" name="Date Placeholder 2">
            <a:extLst>
              <a:ext uri="{FF2B5EF4-FFF2-40B4-BE49-F238E27FC236}">
                <a16:creationId xmlns:a16="http://schemas.microsoft.com/office/drawing/2014/main" id="{4E948433-2A9E-CA88-F647-7E5C5B6FD1BC}"/>
              </a:ext>
            </a:extLst>
          </p:cNvPr>
          <p:cNvSpPr>
            <a:spLocks noGrp="1"/>
          </p:cNvSpPr>
          <p:nvPr>
            <p:ph type="dt" sz="half" idx="10"/>
          </p:nvPr>
        </p:nvSpPr>
        <p:spPr/>
        <p:txBody>
          <a:bodyPr>
            <a:normAutofit/>
          </a:bodyPr>
          <a:lstStyle/>
          <a:p>
            <a:pPr>
              <a:spcAft>
                <a:spcPts val="600"/>
              </a:spcAft>
            </a:pPr>
            <a:fld id="{0A544BFF-8A6E-443F-A085-38FE90CD9D0E}" type="datetime1">
              <a:rPr lang="en-US" smtClean="0"/>
              <a:pPr>
                <a:spcAft>
                  <a:spcPts val="600"/>
                </a:spcAft>
              </a:pPr>
              <a:t>8/20/2023</a:t>
            </a:fld>
            <a:endParaRPr lang="en-GB"/>
          </a:p>
        </p:txBody>
      </p:sp>
      <p:sp>
        <p:nvSpPr>
          <p:cNvPr id="4" name="Footer Placeholder 3">
            <a:extLst>
              <a:ext uri="{FF2B5EF4-FFF2-40B4-BE49-F238E27FC236}">
                <a16:creationId xmlns:a16="http://schemas.microsoft.com/office/drawing/2014/main" id="{914231B6-0130-3C02-5C3D-70F2DF088B94}"/>
              </a:ext>
            </a:extLst>
          </p:cNvPr>
          <p:cNvSpPr>
            <a:spLocks noGrp="1"/>
          </p:cNvSpPr>
          <p:nvPr>
            <p:ph type="ftr" sz="quarter" idx="11"/>
          </p:nvPr>
        </p:nvSpPr>
        <p:spPr/>
        <p:txBody>
          <a:bodyPr>
            <a:normAutofit/>
          </a:bodyPr>
          <a:lstStyle/>
          <a:p>
            <a:pPr>
              <a:spcAft>
                <a:spcPts val="600"/>
              </a:spcAft>
            </a:pPr>
            <a:r>
              <a:rPr lang="en-GB"/>
              <a:t>Dr. Shamim Ripon, EWU</a:t>
            </a:r>
          </a:p>
        </p:txBody>
      </p:sp>
      <p:sp>
        <p:nvSpPr>
          <p:cNvPr id="5" name="Slide Number Placeholder 4">
            <a:extLst>
              <a:ext uri="{FF2B5EF4-FFF2-40B4-BE49-F238E27FC236}">
                <a16:creationId xmlns:a16="http://schemas.microsoft.com/office/drawing/2014/main" id="{98235064-25B4-879C-5105-777D0C2249F5}"/>
              </a:ext>
            </a:extLst>
          </p:cNvPr>
          <p:cNvSpPr>
            <a:spLocks noGrp="1"/>
          </p:cNvSpPr>
          <p:nvPr>
            <p:ph type="sldNum" sz="quarter" idx="12"/>
          </p:nvPr>
        </p:nvSpPr>
        <p:spPr/>
        <p:txBody>
          <a:bodyPr>
            <a:normAutofit/>
          </a:bodyPr>
          <a:lstStyle/>
          <a:p>
            <a:pPr>
              <a:spcAft>
                <a:spcPts val="600"/>
              </a:spcAft>
            </a:pPr>
            <a:fld id="{679D8947-7466-431D-AE20-B88E71A4E60F}" type="slidenum">
              <a:rPr lang="en-GB" smtClean="0"/>
              <a:pPr>
                <a:spcAft>
                  <a:spcPts val="600"/>
                </a:spcAft>
              </a:pPr>
              <a:t>12</a:t>
            </a:fld>
            <a:endParaRPr lang="en-GB"/>
          </a:p>
        </p:txBody>
      </p:sp>
    </p:spTree>
    <p:extLst>
      <p:ext uri="{BB962C8B-B14F-4D97-AF65-F5344CB8AC3E}">
        <p14:creationId xmlns:p14="http://schemas.microsoft.com/office/powerpoint/2010/main" val="1474101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E643DF-99BD-38BF-E0E6-F4B40D41D26D}"/>
              </a:ext>
            </a:extLst>
          </p:cNvPr>
          <p:cNvSpPr>
            <a:spLocks noGrp="1"/>
          </p:cNvSpPr>
          <p:nvPr>
            <p:ph type="dt" sz="half" idx="10"/>
          </p:nvPr>
        </p:nvSpPr>
        <p:spPr/>
        <p:txBody>
          <a:bodyPr/>
          <a:lstStyle/>
          <a:p>
            <a:fld id="{58DDD636-B4E4-4B1F-BC6B-5848662CB366}" type="datetime1">
              <a:rPr lang="en-US" smtClean="0"/>
              <a:t>8/20/2023</a:t>
            </a:fld>
            <a:endParaRPr lang="en-GB"/>
          </a:p>
        </p:txBody>
      </p:sp>
      <p:sp>
        <p:nvSpPr>
          <p:cNvPr id="3" name="Footer Placeholder 2">
            <a:extLst>
              <a:ext uri="{FF2B5EF4-FFF2-40B4-BE49-F238E27FC236}">
                <a16:creationId xmlns:a16="http://schemas.microsoft.com/office/drawing/2014/main" id="{8B0AA9EC-B2D7-A8CB-38AB-018FD355A37C}"/>
              </a:ext>
            </a:extLst>
          </p:cNvPr>
          <p:cNvSpPr>
            <a:spLocks noGrp="1"/>
          </p:cNvSpPr>
          <p:nvPr>
            <p:ph type="ftr" sz="quarter" idx="11"/>
          </p:nvPr>
        </p:nvSpPr>
        <p:spPr/>
        <p:txBody>
          <a:bodyPr/>
          <a:lstStyle/>
          <a:p>
            <a:r>
              <a:rPr lang="en-GB"/>
              <a:t>Dr. Shamim Ripon, EWU</a:t>
            </a:r>
          </a:p>
        </p:txBody>
      </p:sp>
      <p:sp>
        <p:nvSpPr>
          <p:cNvPr id="4" name="Slide Number Placeholder 3">
            <a:extLst>
              <a:ext uri="{FF2B5EF4-FFF2-40B4-BE49-F238E27FC236}">
                <a16:creationId xmlns:a16="http://schemas.microsoft.com/office/drawing/2014/main" id="{61D26C35-99E1-F4B4-71E3-6049E14150E5}"/>
              </a:ext>
            </a:extLst>
          </p:cNvPr>
          <p:cNvSpPr>
            <a:spLocks noGrp="1"/>
          </p:cNvSpPr>
          <p:nvPr>
            <p:ph type="sldNum" sz="quarter" idx="12"/>
          </p:nvPr>
        </p:nvSpPr>
        <p:spPr/>
        <p:txBody>
          <a:bodyPr/>
          <a:lstStyle/>
          <a:p>
            <a:fld id="{679D8947-7466-431D-AE20-B88E71A4E60F}" type="slidenum">
              <a:rPr lang="en-GB" smtClean="0"/>
              <a:t>13</a:t>
            </a:fld>
            <a:endParaRPr lang="en-GB"/>
          </a:p>
        </p:txBody>
      </p:sp>
      <p:pic>
        <p:nvPicPr>
          <p:cNvPr id="6" name="Picture 5" descr="A diagram of quality and cost&#10;&#10;Description automatically generated">
            <a:extLst>
              <a:ext uri="{FF2B5EF4-FFF2-40B4-BE49-F238E27FC236}">
                <a16:creationId xmlns:a16="http://schemas.microsoft.com/office/drawing/2014/main" id="{2D04224D-A61A-BFC1-5D0A-55DA937BF5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366" y="325663"/>
            <a:ext cx="9781267" cy="5569569"/>
          </a:xfrm>
          <a:prstGeom prst="rect">
            <a:avLst/>
          </a:prstGeom>
        </p:spPr>
      </p:pic>
    </p:spTree>
    <p:extLst>
      <p:ext uri="{BB962C8B-B14F-4D97-AF65-F5344CB8AC3E}">
        <p14:creationId xmlns:p14="http://schemas.microsoft.com/office/powerpoint/2010/main" val="13066575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4DA854-5DE0-4C1B-4C04-6F7183B866FD}"/>
              </a:ext>
            </a:extLst>
          </p:cNvPr>
          <p:cNvSpPr>
            <a:spLocks noGrp="1"/>
          </p:cNvSpPr>
          <p:nvPr>
            <p:ph type="dt" sz="half" idx="10"/>
          </p:nvPr>
        </p:nvSpPr>
        <p:spPr/>
        <p:txBody>
          <a:bodyPr/>
          <a:lstStyle/>
          <a:p>
            <a:fld id="{58DDD636-B4E4-4B1F-BC6B-5848662CB366}" type="datetime1">
              <a:rPr lang="en-US" smtClean="0"/>
              <a:t>8/20/2023</a:t>
            </a:fld>
            <a:endParaRPr lang="en-GB"/>
          </a:p>
        </p:txBody>
      </p:sp>
      <p:sp>
        <p:nvSpPr>
          <p:cNvPr id="3" name="Footer Placeholder 2">
            <a:extLst>
              <a:ext uri="{FF2B5EF4-FFF2-40B4-BE49-F238E27FC236}">
                <a16:creationId xmlns:a16="http://schemas.microsoft.com/office/drawing/2014/main" id="{387677B2-0E89-D5D2-ADD1-FD122B815AE6}"/>
              </a:ext>
            </a:extLst>
          </p:cNvPr>
          <p:cNvSpPr>
            <a:spLocks noGrp="1"/>
          </p:cNvSpPr>
          <p:nvPr>
            <p:ph type="ftr" sz="quarter" idx="11"/>
          </p:nvPr>
        </p:nvSpPr>
        <p:spPr/>
        <p:txBody>
          <a:bodyPr/>
          <a:lstStyle/>
          <a:p>
            <a:r>
              <a:rPr lang="en-GB"/>
              <a:t>Dr. Shamim Ripon, EWU</a:t>
            </a:r>
          </a:p>
        </p:txBody>
      </p:sp>
      <p:sp>
        <p:nvSpPr>
          <p:cNvPr id="4" name="Slide Number Placeholder 3">
            <a:extLst>
              <a:ext uri="{FF2B5EF4-FFF2-40B4-BE49-F238E27FC236}">
                <a16:creationId xmlns:a16="http://schemas.microsoft.com/office/drawing/2014/main" id="{8A94DBAB-742B-9EF7-67D5-27EF60F90B23}"/>
              </a:ext>
            </a:extLst>
          </p:cNvPr>
          <p:cNvSpPr>
            <a:spLocks noGrp="1"/>
          </p:cNvSpPr>
          <p:nvPr>
            <p:ph type="sldNum" sz="quarter" idx="12"/>
          </p:nvPr>
        </p:nvSpPr>
        <p:spPr/>
        <p:txBody>
          <a:bodyPr/>
          <a:lstStyle/>
          <a:p>
            <a:fld id="{679D8947-7466-431D-AE20-B88E71A4E60F}" type="slidenum">
              <a:rPr lang="en-GB" smtClean="0"/>
              <a:t>14</a:t>
            </a:fld>
            <a:endParaRPr lang="en-GB"/>
          </a:p>
        </p:txBody>
      </p:sp>
      <p:pic>
        <p:nvPicPr>
          <p:cNvPr id="6" name="Picture 5" descr="A diagram of a procedure&#10;&#10;Description automatically generated">
            <a:extLst>
              <a:ext uri="{FF2B5EF4-FFF2-40B4-BE49-F238E27FC236}">
                <a16:creationId xmlns:a16="http://schemas.microsoft.com/office/drawing/2014/main" id="{54D041C9-F456-B423-771A-AC42ABE7B6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8654" y="286007"/>
            <a:ext cx="7234692" cy="5651640"/>
          </a:xfrm>
          <a:prstGeom prst="rect">
            <a:avLst/>
          </a:prstGeom>
        </p:spPr>
      </p:pic>
      <p:sp>
        <p:nvSpPr>
          <p:cNvPr id="7" name="Rectangle 6">
            <a:extLst>
              <a:ext uri="{FF2B5EF4-FFF2-40B4-BE49-F238E27FC236}">
                <a16:creationId xmlns:a16="http://schemas.microsoft.com/office/drawing/2014/main" id="{E2B196F5-CB8F-E555-9B94-171AF75EEF5C}"/>
              </a:ext>
            </a:extLst>
          </p:cNvPr>
          <p:cNvSpPr/>
          <p:nvPr/>
        </p:nvSpPr>
        <p:spPr>
          <a:xfrm>
            <a:off x="4604317" y="286007"/>
            <a:ext cx="2438400" cy="36713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Cost of Quality</a:t>
            </a:r>
          </a:p>
        </p:txBody>
      </p:sp>
    </p:spTree>
    <p:extLst>
      <p:ext uri="{BB962C8B-B14F-4D97-AF65-F5344CB8AC3E}">
        <p14:creationId xmlns:p14="http://schemas.microsoft.com/office/powerpoint/2010/main" val="35024694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AD3DD-7269-4AF3-96C1-9D5F1F5EA6CD}"/>
              </a:ext>
            </a:extLst>
          </p:cNvPr>
          <p:cNvPicPr>
            <a:picLocks noChangeAspect="1"/>
          </p:cNvPicPr>
          <p:nvPr/>
        </p:nvPicPr>
        <p:blipFill>
          <a:blip r:embed="rId2"/>
          <a:stretch>
            <a:fillRect/>
          </a:stretch>
        </p:blipFill>
        <p:spPr>
          <a:xfrm>
            <a:off x="2158208" y="1358982"/>
            <a:ext cx="7875583" cy="4140035"/>
          </a:xfrm>
          <a:prstGeom prst="rect">
            <a:avLst/>
          </a:prstGeom>
        </p:spPr>
      </p:pic>
      <p:sp>
        <p:nvSpPr>
          <p:cNvPr id="3" name="TextBox 2">
            <a:extLst>
              <a:ext uri="{FF2B5EF4-FFF2-40B4-BE49-F238E27FC236}">
                <a16:creationId xmlns:a16="http://schemas.microsoft.com/office/drawing/2014/main" id="{15192068-0F1E-4877-9EE6-BE91D56DD511}"/>
              </a:ext>
            </a:extLst>
          </p:cNvPr>
          <p:cNvSpPr txBox="1"/>
          <p:nvPr/>
        </p:nvSpPr>
        <p:spPr>
          <a:xfrm>
            <a:off x="838200" y="487097"/>
            <a:ext cx="4304383" cy="707886"/>
          </a:xfrm>
          <a:prstGeom prst="rect">
            <a:avLst/>
          </a:prstGeom>
          <a:noFill/>
        </p:spPr>
        <p:txBody>
          <a:bodyPr wrap="none" rtlCol="0">
            <a:spAutoFit/>
          </a:bodyPr>
          <a:lstStyle/>
          <a:p>
            <a:r>
              <a:rPr lang="en-US" sz="4000" b="1" dirty="0">
                <a:latin typeface="+mj-lt"/>
              </a:rPr>
              <a:t>Goal of COQ System</a:t>
            </a:r>
            <a:endParaRPr lang="en-GB" sz="4000" b="1" dirty="0">
              <a:latin typeface="+mj-lt"/>
            </a:endParaRPr>
          </a:p>
        </p:txBody>
      </p:sp>
      <p:sp>
        <p:nvSpPr>
          <p:cNvPr id="4" name="Date Placeholder 3">
            <a:extLst>
              <a:ext uri="{FF2B5EF4-FFF2-40B4-BE49-F238E27FC236}">
                <a16:creationId xmlns:a16="http://schemas.microsoft.com/office/drawing/2014/main" id="{853955BA-AD1C-4961-ABC3-663765675A64}"/>
              </a:ext>
            </a:extLst>
          </p:cNvPr>
          <p:cNvSpPr>
            <a:spLocks noGrp="1"/>
          </p:cNvSpPr>
          <p:nvPr>
            <p:ph type="dt" sz="half" idx="10"/>
          </p:nvPr>
        </p:nvSpPr>
        <p:spPr/>
        <p:txBody>
          <a:bodyPr/>
          <a:lstStyle/>
          <a:p>
            <a:fld id="{E97D36D5-1F9A-49EC-AE53-A9AD0EC5007B}" type="datetime1">
              <a:rPr lang="en-US" smtClean="0"/>
              <a:t>8/20/2023</a:t>
            </a:fld>
            <a:endParaRPr lang="en-GB"/>
          </a:p>
        </p:txBody>
      </p:sp>
      <p:sp>
        <p:nvSpPr>
          <p:cNvPr id="5" name="Footer Placeholder 4">
            <a:extLst>
              <a:ext uri="{FF2B5EF4-FFF2-40B4-BE49-F238E27FC236}">
                <a16:creationId xmlns:a16="http://schemas.microsoft.com/office/drawing/2014/main" id="{0DD576F6-E24F-43D8-A84F-E2AB23378D30}"/>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7853D6F6-F5D3-41E1-A81B-00CFCE6D8EC6}"/>
              </a:ext>
            </a:extLst>
          </p:cNvPr>
          <p:cNvSpPr>
            <a:spLocks noGrp="1"/>
          </p:cNvSpPr>
          <p:nvPr>
            <p:ph type="sldNum" sz="quarter" idx="12"/>
          </p:nvPr>
        </p:nvSpPr>
        <p:spPr/>
        <p:txBody>
          <a:bodyPr/>
          <a:lstStyle/>
          <a:p>
            <a:fld id="{679D8947-7466-431D-AE20-B88E71A4E60F}" type="slidenum">
              <a:rPr lang="en-GB" smtClean="0"/>
              <a:t>15</a:t>
            </a:fld>
            <a:endParaRPr lang="en-GB"/>
          </a:p>
        </p:txBody>
      </p:sp>
    </p:spTree>
    <p:extLst>
      <p:ext uri="{BB962C8B-B14F-4D97-AF65-F5344CB8AC3E}">
        <p14:creationId xmlns:p14="http://schemas.microsoft.com/office/powerpoint/2010/main" val="2755798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08E959-BD52-4D7F-A117-69431A72857C}"/>
              </a:ext>
            </a:extLst>
          </p:cNvPr>
          <p:cNvPicPr>
            <a:picLocks noChangeAspect="1"/>
          </p:cNvPicPr>
          <p:nvPr/>
        </p:nvPicPr>
        <p:blipFill>
          <a:blip r:embed="rId2"/>
          <a:stretch>
            <a:fillRect/>
          </a:stretch>
        </p:blipFill>
        <p:spPr>
          <a:xfrm>
            <a:off x="2255985" y="1899138"/>
            <a:ext cx="7680029" cy="4094400"/>
          </a:xfrm>
          <a:prstGeom prst="rect">
            <a:avLst/>
          </a:prstGeom>
        </p:spPr>
      </p:pic>
      <p:sp>
        <p:nvSpPr>
          <p:cNvPr id="10" name="Title 9">
            <a:extLst>
              <a:ext uri="{FF2B5EF4-FFF2-40B4-BE49-F238E27FC236}">
                <a16:creationId xmlns:a16="http://schemas.microsoft.com/office/drawing/2014/main" id="{BD546B22-794E-41AA-A15A-432F3D5DEBE7}"/>
              </a:ext>
            </a:extLst>
          </p:cNvPr>
          <p:cNvSpPr>
            <a:spLocks noGrp="1"/>
          </p:cNvSpPr>
          <p:nvPr>
            <p:ph type="title"/>
          </p:nvPr>
        </p:nvSpPr>
        <p:spPr/>
        <p:txBody>
          <a:bodyPr/>
          <a:lstStyle/>
          <a:p>
            <a:r>
              <a:rPr lang="en-US" sz="4400" b="1" dirty="0">
                <a:latin typeface="+mj-lt"/>
              </a:rPr>
              <a:t>Quality Cost Alignment </a:t>
            </a:r>
            <a:endParaRPr lang="en-GB" dirty="0"/>
          </a:p>
        </p:txBody>
      </p:sp>
      <p:sp>
        <p:nvSpPr>
          <p:cNvPr id="4" name="Date Placeholder 3">
            <a:extLst>
              <a:ext uri="{FF2B5EF4-FFF2-40B4-BE49-F238E27FC236}">
                <a16:creationId xmlns:a16="http://schemas.microsoft.com/office/drawing/2014/main" id="{12821496-2B4F-47FA-BFC3-21E33CD5CDCA}"/>
              </a:ext>
            </a:extLst>
          </p:cNvPr>
          <p:cNvSpPr>
            <a:spLocks noGrp="1"/>
          </p:cNvSpPr>
          <p:nvPr>
            <p:ph type="dt" sz="half" idx="10"/>
          </p:nvPr>
        </p:nvSpPr>
        <p:spPr/>
        <p:txBody>
          <a:bodyPr/>
          <a:lstStyle/>
          <a:p>
            <a:fld id="{E98C234E-3A46-40BB-B394-BF2ABF13486F}" type="datetime1">
              <a:rPr lang="en-US" smtClean="0"/>
              <a:t>8/20/2023</a:t>
            </a:fld>
            <a:endParaRPr lang="en-GB"/>
          </a:p>
        </p:txBody>
      </p:sp>
      <p:sp>
        <p:nvSpPr>
          <p:cNvPr id="5" name="Footer Placeholder 4">
            <a:extLst>
              <a:ext uri="{FF2B5EF4-FFF2-40B4-BE49-F238E27FC236}">
                <a16:creationId xmlns:a16="http://schemas.microsoft.com/office/drawing/2014/main" id="{D236A57D-FCE6-4EB8-A494-DBC42D49406F}"/>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D733B46D-FB73-465B-84D7-4D93C36B0057}"/>
              </a:ext>
            </a:extLst>
          </p:cNvPr>
          <p:cNvSpPr>
            <a:spLocks noGrp="1"/>
          </p:cNvSpPr>
          <p:nvPr>
            <p:ph type="sldNum" sz="quarter" idx="12"/>
          </p:nvPr>
        </p:nvSpPr>
        <p:spPr/>
        <p:txBody>
          <a:bodyPr/>
          <a:lstStyle/>
          <a:p>
            <a:fld id="{679D8947-7466-431D-AE20-B88E71A4E60F}" type="slidenum">
              <a:rPr lang="en-GB" smtClean="0"/>
              <a:t>16</a:t>
            </a:fld>
            <a:endParaRPr lang="en-GB"/>
          </a:p>
        </p:txBody>
      </p:sp>
    </p:spTree>
    <p:extLst>
      <p:ext uri="{BB962C8B-B14F-4D97-AF65-F5344CB8AC3E}">
        <p14:creationId xmlns:p14="http://schemas.microsoft.com/office/powerpoint/2010/main" val="1606552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71A64-7259-4FCB-AE19-940F9BBDB339}"/>
              </a:ext>
            </a:extLst>
          </p:cNvPr>
          <p:cNvSpPr>
            <a:spLocks noGrp="1"/>
          </p:cNvSpPr>
          <p:nvPr>
            <p:ph type="title"/>
          </p:nvPr>
        </p:nvSpPr>
        <p:spPr>
          <a:xfrm>
            <a:off x="838200" y="365125"/>
            <a:ext cx="10515600" cy="930275"/>
          </a:xfrm>
        </p:spPr>
        <p:txBody>
          <a:bodyPr/>
          <a:lstStyle/>
          <a:p>
            <a:r>
              <a:rPr lang="en-US" b="1" dirty="0"/>
              <a:t>Evolution of Quality</a:t>
            </a:r>
            <a:endParaRPr lang="en-GB" b="1" dirty="0"/>
          </a:p>
        </p:txBody>
      </p:sp>
      <p:pic>
        <p:nvPicPr>
          <p:cNvPr id="4" name="Picture 3">
            <a:extLst>
              <a:ext uri="{FF2B5EF4-FFF2-40B4-BE49-F238E27FC236}">
                <a16:creationId xmlns:a16="http://schemas.microsoft.com/office/drawing/2014/main" id="{CE2F08EA-D241-4DCF-9612-60E5CE9774FF}"/>
              </a:ext>
            </a:extLst>
          </p:cNvPr>
          <p:cNvPicPr>
            <a:picLocks noChangeAspect="1"/>
          </p:cNvPicPr>
          <p:nvPr/>
        </p:nvPicPr>
        <p:blipFill>
          <a:blip r:embed="rId2"/>
          <a:stretch>
            <a:fillRect/>
          </a:stretch>
        </p:blipFill>
        <p:spPr>
          <a:xfrm>
            <a:off x="1381478" y="1787849"/>
            <a:ext cx="9429044" cy="3852810"/>
          </a:xfrm>
          <a:prstGeom prst="rect">
            <a:avLst/>
          </a:prstGeom>
        </p:spPr>
      </p:pic>
      <p:sp>
        <p:nvSpPr>
          <p:cNvPr id="5" name="Date Placeholder 4">
            <a:extLst>
              <a:ext uri="{FF2B5EF4-FFF2-40B4-BE49-F238E27FC236}">
                <a16:creationId xmlns:a16="http://schemas.microsoft.com/office/drawing/2014/main" id="{05D15D56-7244-4511-9327-8F3B6F08AB4D}"/>
              </a:ext>
            </a:extLst>
          </p:cNvPr>
          <p:cNvSpPr>
            <a:spLocks noGrp="1"/>
          </p:cNvSpPr>
          <p:nvPr>
            <p:ph type="dt" sz="half" idx="10"/>
          </p:nvPr>
        </p:nvSpPr>
        <p:spPr/>
        <p:txBody>
          <a:bodyPr/>
          <a:lstStyle/>
          <a:p>
            <a:fld id="{E03DFAB4-59CD-4E14-9953-22ACD63922BD}" type="datetime1">
              <a:rPr lang="en-US" smtClean="0"/>
              <a:t>8/20/2023</a:t>
            </a:fld>
            <a:endParaRPr lang="en-GB"/>
          </a:p>
        </p:txBody>
      </p:sp>
      <p:sp>
        <p:nvSpPr>
          <p:cNvPr id="6" name="Footer Placeholder 5">
            <a:extLst>
              <a:ext uri="{FF2B5EF4-FFF2-40B4-BE49-F238E27FC236}">
                <a16:creationId xmlns:a16="http://schemas.microsoft.com/office/drawing/2014/main" id="{ADBD3C05-C161-4C4B-9726-E982A7938449}"/>
              </a:ext>
            </a:extLst>
          </p:cNvPr>
          <p:cNvSpPr>
            <a:spLocks noGrp="1"/>
          </p:cNvSpPr>
          <p:nvPr>
            <p:ph type="ftr" sz="quarter" idx="11"/>
          </p:nvPr>
        </p:nvSpPr>
        <p:spPr/>
        <p:txBody>
          <a:bodyPr/>
          <a:lstStyle/>
          <a:p>
            <a:r>
              <a:rPr lang="en-GB"/>
              <a:t>Dr. Shamim Ripon, EWU</a:t>
            </a:r>
          </a:p>
        </p:txBody>
      </p:sp>
      <p:sp>
        <p:nvSpPr>
          <p:cNvPr id="7" name="Slide Number Placeholder 6">
            <a:extLst>
              <a:ext uri="{FF2B5EF4-FFF2-40B4-BE49-F238E27FC236}">
                <a16:creationId xmlns:a16="http://schemas.microsoft.com/office/drawing/2014/main" id="{65D41292-C1D9-436F-9639-266D57C8FAED}"/>
              </a:ext>
            </a:extLst>
          </p:cNvPr>
          <p:cNvSpPr>
            <a:spLocks noGrp="1"/>
          </p:cNvSpPr>
          <p:nvPr>
            <p:ph type="sldNum" sz="quarter" idx="12"/>
          </p:nvPr>
        </p:nvSpPr>
        <p:spPr/>
        <p:txBody>
          <a:bodyPr/>
          <a:lstStyle/>
          <a:p>
            <a:fld id="{679D8947-7466-431D-AE20-B88E71A4E60F}" type="slidenum">
              <a:rPr lang="en-GB" smtClean="0"/>
              <a:t>17</a:t>
            </a:fld>
            <a:endParaRPr lang="en-GB"/>
          </a:p>
        </p:txBody>
      </p:sp>
    </p:spTree>
    <p:extLst>
      <p:ext uri="{BB962C8B-B14F-4D97-AF65-F5344CB8AC3E}">
        <p14:creationId xmlns:p14="http://schemas.microsoft.com/office/powerpoint/2010/main" val="18325245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1B68F9F-4B01-4266-81E7-05F98DAC2261}"/>
              </a:ext>
            </a:extLst>
          </p:cNvPr>
          <p:cNvPicPr>
            <a:picLocks noChangeAspect="1"/>
          </p:cNvPicPr>
          <p:nvPr/>
        </p:nvPicPr>
        <p:blipFill>
          <a:blip r:embed="rId2"/>
          <a:stretch>
            <a:fillRect/>
          </a:stretch>
        </p:blipFill>
        <p:spPr>
          <a:xfrm>
            <a:off x="1763486" y="1576705"/>
            <a:ext cx="7759655" cy="4577389"/>
          </a:xfrm>
          <a:prstGeom prst="rect">
            <a:avLst/>
          </a:prstGeom>
        </p:spPr>
      </p:pic>
      <p:sp>
        <p:nvSpPr>
          <p:cNvPr id="10" name="Title 9">
            <a:extLst>
              <a:ext uri="{FF2B5EF4-FFF2-40B4-BE49-F238E27FC236}">
                <a16:creationId xmlns:a16="http://schemas.microsoft.com/office/drawing/2014/main" id="{20C29BED-3AE7-4694-AA00-AA9FA3DCC2E3}"/>
              </a:ext>
            </a:extLst>
          </p:cNvPr>
          <p:cNvSpPr>
            <a:spLocks noGrp="1"/>
          </p:cNvSpPr>
          <p:nvPr>
            <p:ph type="title"/>
          </p:nvPr>
        </p:nvSpPr>
        <p:spPr>
          <a:xfrm>
            <a:off x="838200" y="365126"/>
            <a:ext cx="10515600" cy="1009324"/>
          </a:xfrm>
        </p:spPr>
        <p:txBody>
          <a:bodyPr/>
          <a:lstStyle/>
          <a:p>
            <a:r>
              <a:rPr lang="en-US" sz="4400" b="1" dirty="0">
                <a:latin typeface="+mj-lt"/>
              </a:rPr>
              <a:t>COQ and Waste Elimination</a:t>
            </a:r>
            <a:endParaRPr lang="en-GB" dirty="0"/>
          </a:p>
        </p:txBody>
      </p:sp>
      <p:sp>
        <p:nvSpPr>
          <p:cNvPr id="4" name="Date Placeholder 3">
            <a:extLst>
              <a:ext uri="{FF2B5EF4-FFF2-40B4-BE49-F238E27FC236}">
                <a16:creationId xmlns:a16="http://schemas.microsoft.com/office/drawing/2014/main" id="{E4163C11-0A78-4648-A831-A9497511D297}"/>
              </a:ext>
            </a:extLst>
          </p:cNvPr>
          <p:cNvSpPr>
            <a:spLocks noGrp="1"/>
          </p:cNvSpPr>
          <p:nvPr>
            <p:ph type="dt" sz="half" idx="10"/>
          </p:nvPr>
        </p:nvSpPr>
        <p:spPr/>
        <p:txBody>
          <a:bodyPr/>
          <a:lstStyle/>
          <a:p>
            <a:fld id="{20AEED43-864A-4ABB-93DB-437EB1E1E92B}" type="datetime1">
              <a:rPr lang="en-US" smtClean="0"/>
              <a:t>8/20/2023</a:t>
            </a:fld>
            <a:endParaRPr lang="en-GB"/>
          </a:p>
        </p:txBody>
      </p:sp>
      <p:sp>
        <p:nvSpPr>
          <p:cNvPr id="5" name="Footer Placeholder 4">
            <a:extLst>
              <a:ext uri="{FF2B5EF4-FFF2-40B4-BE49-F238E27FC236}">
                <a16:creationId xmlns:a16="http://schemas.microsoft.com/office/drawing/2014/main" id="{D4B7A110-8DC1-4E87-94E8-C4854091D74C}"/>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52E5277C-F455-4817-B43E-1699677BD452}"/>
              </a:ext>
            </a:extLst>
          </p:cNvPr>
          <p:cNvSpPr>
            <a:spLocks noGrp="1"/>
          </p:cNvSpPr>
          <p:nvPr>
            <p:ph type="sldNum" sz="quarter" idx="12"/>
          </p:nvPr>
        </p:nvSpPr>
        <p:spPr/>
        <p:txBody>
          <a:bodyPr/>
          <a:lstStyle/>
          <a:p>
            <a:fld id="{679D8947-7466-431D-AE20-B88E71A4E60F}" type="slidenum">
              <a:rPr lang="en-GB" smtClean="0"/>
              <a:t>18</a:t>
            </a:fld>
            <a:endParaRPr lang="en-GB"/>
          </a:p>
        </p:txBody>
      </p:sp>
    </p:spTree>
    <p:extLst>
      <p:ext uri="{BB962C8B-B14F-4D97-AF65-F5344CB8AC3E}">
        <p14:creationId xmlns:p14="http://schemas.microsoft.com/office/powerpoint/2010/main" val="35364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E1F8D0F-52ED-488F-8227-CA6048D927B5}"/>
              </a:ext>
            </a:extLst>
          </p:cNvPr>
          <p:cNvPicPr>
            <a:picLocks noChangeAspect="1"/>
          </p:cNvPicPr>
          <p:nvPr/>
        </p:nvPicPr>
        <p:blipFill>
          <a:blip r:embed="rId2"/>
          <a:stretch>
            <a:fillRect/>
          </a:stretch>
        </p:blipFill>
        <p:spPr>
          <a:xfrm>
            <a:off x="2209800" y="4539503"/>
            <a:ext cx="6440941" cy="1693082"/>
          </a:xfrm>
          <a:prstGeom prst="rect">
            <a:avLst/>
          </a:prstGeom>
        </p:spPr>
      </p:pic>
      <p:sp>
        <p:nvSpPr>
          <p:cNvPr id="3" name="Rectangle 2">
            <a:extLst>
              <a:ext uri="{FF2B5EF4-FFF2-40B4-BE49-F238E27FC236}">
                <a16:creationId xmlns:a16="http://schemas.microsoft.com/office/drawing/2014/main" id="{8D73C82F-0E29-4916-A078-D923CF10222E}"/>
              </a:ext>
            </a:extLst>
          </p:cNvPr>
          <p:cNvSpPr/>
          <p:nvPr/>
        </p:nvSpPr>
        <p:spPr>
          <a:xfrm>
            <a:off x="1079299" y="1722122"/>
            <a:ext cx="10265228" cy="2831544"/>
          </a:xfrm>
          <a:prstGeom prst="rect">
            <a:avLst/>
          </a:prstGeom>
        </p:spPr>
        <p:txBody>
          <a:bodyPr wrap="square">
            <a:spAutoFit/>
          </a:bodyPr>
          <a:lstStyle/>
          <a:p>
            <a:pPr marL="285750" indent="-285750">
              <a:spcAft>
                <a:spcPts val="1200"/>
              </a:spcAft>
              <a:buFont typeface="Arial" panose="020B0604020202020204" pitchFamily="34" charset="0"/>
              <a:buChar char="•"/>
            </a:pPr>
            <a:r>
              <a:rPr lang="en-US" sz="2800" dirty="0">
                <a:solidFill>
                  <a:srgbClr val="FF0000"/>
                </a:solidFill>
              </a:rPr>
              <a:t>Cost of quality </a:t>
            </a:r>
            <a:r>
              <a:rPr lang="en-US" sz="2800" dirty="0"/>
              <a:t>(COQ) is made up of expenses incurred to meet a target quality level for a product or service, plus any costs incurred when that level of quality is not met, and corrective actions need to be made. </a:t>
            </a:r>
          </a:p>
          <a:p>
            <a:pPr marL="285750" indent="-285750">
              <a:spcAft>
                <a:spcPts val="1200"/>
              </a:spcAft>
              <a:buFont typeface="Arial" panose="020B0604020202020204" pitchFamily="34" charset="0"/>
              <a:buChar char="•"/>
            </a:pPr>
            <a:r>
              <a:rPr lang="en-US" sz="2800" dirty="0"/>
              <a:t>COQ identifies an organization’s costs related to quality </a:t>
            </a:r>
            <a:r>
              <a:rPr lang="en-US" sz="2800" dirty="0">
                <a:solidFill>
                  <a:srgbClr val="FF0000"/>
                </a:solidFill>
              </a:rPr>
              <a:t>conformance</a:t>
            </a:r>
            <a:r>
              <a:rPr lang="en-US" sz="2800" dirty="0"/>
              <a:t> and </a:t>
            </a:r>
            <a:r>
              <a:rPr lang="en-US" sz="2800" dirty="0">
                <a:solidFill>
                  <a:srgbClr val="FF0000"/>
                </a:solidFill>
              </a:rPr>
              <a:t>non-conformance</a:t>
            </a:r>
            <a:r>
              <a:rPr lang="en-US" sz="2800" dirty="0"/>
              <a:t>.</a:t>
            </a:r>
            <a:endParaRPr lang="en-GB" sz="2800" dirty="0"/>
          </a:p>
        </p:txBody>
      </p:sp>
      <p:sp>
        <p:nvSpPr>
          <p:cNvPr id="11" name="Title 10">
            <a:extLst>
              <a:ext uri="{FF2B5EF4-FFF2-40B4-BE49-F238E27FC236}">
                <a16:creationId xmlns:a16="http://schemas.microsoft.com/office/drawing/2014/main" id="{12F075BD-D323-4A42-A115-B630EAA330AE}"/>
              </a:ext>
            </a:extLst>
          </p:cNvPr>
          <p:cNvSpPr>
            <a:spLocks noGrp="1"/>
          </p:cNvSpPr>
          <p:nvPr>
            <p:ph type="title"/>
          </p:nvPr>
        </p:nvSpPr>
        <p:spPr/>
        <p:txBody>
          <a:bodyPr/>
          <a:lstStyle/>
          <a:p>
            <a:r>
              <a:rPr lang="en-US" sz="4400" b="1" dirty="0"/>
              <a:t>What is Cost of Quality (COQ)?</a:t>
            </a:r>
            <a:endParaRPr lang="en-GB" dirty="0"/>
          </a:p>
        </p:txBody>
      </p:sp>
      <p:sp>
        <p:nvSpPr>
          <p:cNvPr id="5" name="Date Placeholder 4">
            <a:extLst>
              <a:ext uri="{FF2B5EF4-FFF2-40B4-BE49-F238E27FC236}">
                <a16:creationId xmlns:a16="http://schemas.microsoft.com/office/drawing/2014/main" id="{73FD4B8D-1A07-428D-9F92-C0073F2EB273}"/>
              </a:ext>
            </a:extLst>
          </p:cNvPr>
          <p:cNvSpPr>
            <a:spLocks noGrp="1"/>
          </p:cNvSpPr>
          <p:nvPr>
            <p:ph type="dt" sz="half" idx="10"/>
          </p:nvPr>
        </p:nvSpPr>
        <p:spPr/>
        <p:txBody>
          <a:bodyPr/>
          <a:lstStyle/>
          <a:p>
            <a:fld id="{6B92AE1D-1DDD-4ABB-A89C-1E76ED74C5B9}" type="datetime1">
              <a:rPr lang="en-US" smtClean="0"/>
              <a:t>8/20/2023</a:t>
            </a:fld>
            <a:endParaRPr lang="en-GB"/>
          </a:p>
        </p:txBody>
      </p:sp>
      <p:sp>
        <p:nvSpPr>
          <p:cNvPr id="6" name="Footer Placeholder 5">
            <a:extLst>
              <a:ext uri="{FF2B5EF4-FFF2-40B4-BE49-F238E27FC236}">
                <a16:creationId xmlns:a16="http://schemas.microsoft.com/office/drawing/2014/main" id="{9915F5C5-2B9B-437C-B55A-7A88C0C3828E}"/>
              </a:ext>
            </a:extLst>
          </p:cNvPr>
          <p:cNvSpPr>
            <a:spLocks noGrp="1"/>
          </p:cNvSpPr>
          <p:nvPr>
            <p:ph type="ftr" sz="quarter" idx="11"/>
          </p:nvPr>
        </p:nvSpPr>
        <p:spPr/>
        <p:txBody>
          <a:bodyPr/>
          <a:lstStyle/>
          <a:p>
            <a:r>
              <a:rPr lang="en-GB"/>
              <a:t>Dr. Shamim Ripon, EWU</a:t>
            </a:r>
          </a:p>
        </p:txBody>
      </p:sp>
      <p:sp>
        <p:nvSpPr>
          <p:cNvPr id="7" name="Slide Number Placeholder 6">
            <a:extLst>
              <a:ext uri="{FF2B5EF4-FFF2-40B4-BE49-F238E27FC236}">
                <a16:creationId xmlns:a16="http://schemas.microsoft.com/office/drawing/2014/main" id="{113BC231-534F-4EC0-B3EB-88D34AF84105}"/>
              </a:ext>
            </a:extLst>
          </p:cNvPr>
          <p:cNvSpPr>
            <a:spLocks noGrp="1"/>
          </p:cNvSpPr>
          <p:nvPr>
            <p:ph type="sldNum" sz="quarter" idx="12"/>
          </p:nvPr>
        </p:nvSpPr>
        <p:spPr/>
        <p:txBody>
          <a:bodyPr/>
          <a:lstStyle/>
          <a:p>
            <a:fld id="{679D8947-7466-431D-AE20-B88E71A4E60F}" type="slidenum">
              <a:rPr lang="en-GB" smtClean="0"/>
              <a:t>2</a:t>
            </a:fld>
            <a:endParaRPr lang="en-GB"/>
          </a:p>
        </p:txBody>
      </p:sp>
    </p:spTree>
    <p:extLst>
      <p:ext uri="{BB962C8B-B14F-4D97-AF65-F5344CB8AC3E}">
        <p14:creationId xmlns:p14="http://schemas.microsoft.com/office/powerpoint/2010/main" val="3052846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AA0077-143A-4FBF-9958-766CD52B5810}"/>
              </a:ext>
            </a:extLst>
          </p:cNvPr>
          <p:cNvPicPr>
            <a:picLocks noChangeAspect="1"/>
          </p:cNvPicPr>
          <p:nvPr/>
        </p:nvPicPr>
        <p:blipFill>
          <a:blip r:embed="rId2"/>
          <a:stretch>
            <a:fillRect/>
          </a:stretch>
        </p:blipFill>
        <p:spPr>
          <a:xfrm>
            <a:off x="1858131" y="1614401"/>
            <a:ext cx="7943791" cy="4213249"/>
          </a:xfrm>
          <a:prstGeom prst="rect">
            <a:avLst/>
          </a:prstGeom>
        </p:spPr>
      </p:pic>
      <p:sp>
        <p:nvSpPr>
          <p:cNvPr id="6" name="Title 5">
            <a:extLst>
              <a:ext uri="{FF2B5EF4-FFF2-40B4-BE49-F238E27FC236}">
                <a16:creationId xmlns:a16="http://schemas.microsoft.com/office/drawing/2014/main" id="{59437172-CFD4-48C0-845D-A9DDB6F0CFA1}"/>
              </a:ext>
            </a:extLst>
          </p:cNvPr>
          <p:cNvSpPr>
            <a:spLocks noGrp="1"/>
          </p:cNvSpPr>
          <p:nvPr>
            <p:ph type="title"/>
          </p:nvPr>
        </p:nvSpPr>
        <p:spPr>
          <a:xfrm>
            <a:off x="838200" y="365125"/>
            <a:ext cx="10515600" cy="917265"/>
          </a:xfrm>
        </p:spPr>
        <p:txBody>
          <a:bodyPr>
            <a:normAutofit/>
          </a:bodyPr>
          <a:lstStyle/>
          <a:p>
            <a:r>
              <a:rPr lang="en-US" b="1" dirty="0"/>
              <a:t>Vicious Cycle of Poor Quality</a:t>
            </a:r>
            <a:endParaRPr lang="en-GB" b="1" dirty="0"/>
          </a:p>
        </p:txBody>
      </p:sp>
      <p:sp>
        <p:nvSpPr>
          <p:cNvPr id="2" name="Date Placeholder 1">
            <a:extLst>
              <a:ext uri="{FF2B5EF4-FFF2-40B4-BE49-F238E27FC236}">
                <a16:creationId xmlns:a16="http://schemas.microsoft.com/office/drawing/2014/main" id="{C71FCF84-3784-4967-BA69-010D741CF62A}"/>
              </a:ext>
            </a:extLst>
          </p:cNvPr>
          <p:cNvSpPr>
            <a:spLocks noGrp="1"/>
          </p:cNvSpPr>
          <p:nvPr>
            <p:ph type="dt" sz="half" idx="10"/>
          </p:nvPr>
        </p:nvSpPr>
        <p:spPr/>
        <p:txBody>
          <a:bodyPr/>
          <a:lstStyle/>
          <a:p>
            <a:fld id="{B054E80F-861A-4E80-A648-CD27D9B0C9BD}" type="datetime1">
              <a:rPr lang="en-US" smtClean="0"/>
              <a:t>8/20/2023</a:t>
            </a:fld>
            <a:endParaRPr lang="en-GB"/>
          </a:p>
        </p:txBody>
      </p:sp>
      <p:sp>
        <p:nvSpPr>
          <p:cNvPr id="3" name="Footer Placeholder 2">
            <a:extLst>
              <a:ext uri="{FF2B5EF4-FFF2-40B4-BE49-F238E27FC236}">
                <a16:creationId xmlns:a16="http://schemas.microsoft.com/office/drawing/2014/main" id="{DC6E6BEF-7E71-45AD-B8EF-74549640A848}"/>
              </a:ext>
            </a:extLst>
          </p:cNvPr>
          <p:cNvSpPr>
            <a:spLocks noGrp="1"/>
          </p:cNvSpPr>
          <p:nvPr>
            <p:ph type="ftr" sz="quarter" idx="11"/>
          </p:nvPr>
        </p:nvSpPr>
        <p:spPr/>
        <p:txBody>
          <a:bodyPr/>
          <a:lstStyle/>
          <a:p>
            <a:r>
              <a:rPr lang="en-GB"/>
              <a:t>Dr. Shamim Ripon, EWU</a:t>
            </a:r>
          </a:p>
        </p:txBody>
      </p:sp>
      <p:sp>
        <p:nvSpPr>
          <p:cNvPr id="5" name="Slide Number Placeholder 4">
            <a:extLst>
              <a:ext uri="{FF2B5EF4-FFF2-40B4-BE49-F238E27FC236}">
                <a16:creationId xmlns:a16="http://schemas.microsoft.com/office/drawing/2014/main" id="{CFC247DA-319E-452D-B074-216284D7E0CF}"/>
              </a:ext>
            </a:extLst>
          </p:cNvPr>
          <p:cNvSpPr>
            <a:spLocks noGrp="1"/>
          </p:cNvSpPr>
          <p:nvPr>
            <p:ph type="sldNum" sz="quarter" idx="12"/>
          </p:nvPr>
        </p:nvSpPr>
        <p:spPr/>
        <p:txBody>
          <a:bodyPr/>
          <a:lstStyle/>
          <a:p>
            <a:fld id="{679D8947-7466-431D-AE20-B88E71A4E60F}" type="slidenum">
              <a:rPr lang="en-GB" smtClean="0"/>
              <a:t>3</a:t>
            </a:fld>
            <a:endParaRPr lang="en-GB"/>
          </a:p>
        </p:txBody>
      </p:sp>
    </p:spTree>
    <p:extLst>
      <p:ext uri="{BB962C8B-B14F-4D97-AF65-F5344CB8AC3E}">
        <p14:creationId xmlns:p14="http://schemas.microsoft.com/office/powerpoint/2010/main" val="784610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D9D174-623B-4B51-9A6C-93C6A320CF31}"/>
              </a:ext>
            </a:extLst>
          </p:cNvPr>
          <p:cNvPicPr>
            <a:picLocks noChangeAspect="1"/>
          </p:cNvPicPr>
          <p:nvPr/>
        </p:nvPicPr>
        <p:blipFill>
          <a:blip r:embed="rId2"/>
          <a:stretch>
            <a:fillRect/>
          </a:stretch>
        </p:blipFill>
        <p:spPr>
          <a:xfrm>
            <a:off x="1828599" y="1704580"/>
            <a:ext cx="8441674" cy="4389912"/>
          </a:xfrm>
          <a:prstGeom prst="rect">
            <a:avLst/>
          </a:prstGeom>
        </p:spPr>
      </p:pic>
      <p:sp>
        <p:nvSpPr>
          <p:cNvPr id="3" name="Title 5">
            <a:extLst>
              <a:ext uri="{FF2B5EF4-FFF2-40B4-BE49-F238E27FC236}">
                <a16:creationId xmlns:a16="http://schemas.microsoft.com/office/drawing/2014/main" id="{56370A2C-1B17-4DB5-A97A-42B64D96EDBA}"/>
              </a:ext>
            </a:extLst>
          </p:cNvPr>
          <p:cNvSpPr txBox="1">
            <a:spLocks/>
          </p:cNvSpPr>
          <p:nvPr/>
        </p:nvSpPr>
        <p:spPr>
          <a:xfrm>
            <a:off x="747888" y="581266"/>
            <a:ext cx="10515600" cy="77505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t>Link Between Quality Costing &amp; Profit</a:t>
            </a:r>
            <a:endParaRPr lang="en-GB" sz="4000" b="1" dirty="0"/>
          </a:p>
        </p:txBody>
      </p:sp>
      <p:sp>
        <p:nvSpPr>
          <p:cNvPr id="4" name="Date Placeholder 3">
            <a:extLst>
              <a:ext uri="{FF2B5EF4-FFF2-40B4-BE49-F238E27FC236}">
                <a16:creationId xmlns:a16="http://schemas.microsoft.com/office/drawing/2014/main" id="{2DECA8ED-7EA2-4E49-9E3F-CD179476829B}"/>
              </a:ext>
            </a:extLst>
          </p:cNvPr>
          <p:cNvSpPr>
            <a:spLocks noGrp="1"/>
          </p:cNvSpPr>
          <p:nvPr>
            <p:ph type="dt" sz="half" idx="10"/>
          </p:nvPr>
        </p:nvSpPr>
        <p:spPr/>
        <p:txBody>
          <a:bodyPr/>
          <a:lstStyle/>
          <a:p>
            <a:fld id="{9B611BE3-BA0C-4E9D-882B-EA6728434EBE}" type="datetime1">
              <a:rPr lang="en-US" smtClean="0"/>
              <a:t>8/20/2023</a:t>
            </a:fld>
            <a:endParaRPr lang="en-GB"/>
          </a:p>
        </p:txBody>
      </p:sp>
      <p:sp>
        <p:nvSpPr>
          <p:cNvPr id="5" name="Footer Placeholder 4">
            <a:extLst>
              <a:ext uri="{FF2B5EF4-FFF2-40B4-BE49-F238E27FC236}">
                <a16:creationId xmlns:a16="http://schemas.microsoft.com/office/drawing/2014/main" id="{189A75CF-73ED-4A7F-8F07-C284C7314C2C}"/>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E2128CF3-209E-4F39-BF4D-1A888D43846C}"/>
              </a:ext>
            </a:extLst>
          </p:cNvPr>
          <p:cNvSpPr>
            <a:spLocks noGrp="1"/>
          </p:cNvSpPr>
          <p:nvPr>
            <p:ph type="sldNum" sz="quarter" idx="12"/>
          </p:nvPr>
        </p:nvSpPr>
        <p:spPr/>
        <p:txBody>
          <a:bodyPr/>
          <a:lstStyle/>
          <a:p>
            <a:fld id="{679D8947-7466-431D-AE20-B88E71A4E60F}" type="slidenum">
              <a:rPr lang="en-GB" smtClean="0"/>
              <a:t>4</a:t>
            </a:fld>
            <a:endParaRPr lang="en-GB"/>
          </a:p>
        </p:txBody>
      </p:sp>
    </p:spTree>
    <p:extLst>
      <p:ext uri="{BB962C8B-B14F-4D97-AF65-F5344CB8AC3E}">
        <p14:creationId xmlns:p14="http://schemas.microsoft.com/office/powerpoint/2010/main" val="2383948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F7710B8-AEBE-442F-98E9-472F946FD90E}"/>
              </a:ext>
            </a:extLst>
          </p:cNvPr>
          <p:cNvPicPr>
            <a:picLocks noChangeAspect="1"/>
          </p:cNvPicPr>
          <p:nvPr/>
        </p:nvPicPr>
        <p:blipFill>
          <a:blip r:embed="rId2"/>
          <a:stretch>
            <a:fillRect/>
          </a:stretch>
        </p:blipFill>
        <p:spPr>
          <a:xfrm>
            <a:off x="1580444" y="1973319"/>
            <a:ext cx="7964156" cy="3648547"/>
          </a:xfrm>
          <a:prstGeom prst="rect">
            <a:avLst/>
          </a:prstGeom>
        </p:spPr>
      </p:pic>
      <p:sp>
        <p:nvSpPr>
          <p:cNvPr id="3" name="Title 2">
            <a:extLst>
              <a:ext uri="{FF2B5EF4-FFF2-40B4-BE49-F238E27FC236}">
                <a16:creationId xmlns:a16="http://schemas.microsoft.com/office/drawing/2014/main" id="{85A5E6FB-1241-496E-9A55-86458D7EAED9}"/>
              </a:ext>
            </a:extLst>
          </p:cNvPr>
          <p:cNvSpPr>
            <a:spLocks noGrp="1"/>
          </p:cNvSpPr>
          <p:nvPr>
            <p:ph type="title"/>
          </p:nvPr>
        </p:nvSpPr>
        <p:spPr>
          <a:xfrm>
            <a:off x="838200" y="365125"/>
            <a:ext cx="10515600" cy="1079853"/>
          </a:xfrm>
        </p:spPr>
        <p:txBody>
          <a:bodyPr/>
          <a:lstStyle/>
          <a:p>
            <a:r>
              <a:rPr lang="en-US" b="1" dirty="0"/>
              <a:t>Cost of Quality Components </a:t>
            </a:r>
            <a:endParaRPr lang="en-GB" b="1" dirty="0"/>
          </a:p>
        </p:txBody>
      </p:sp>
      <p:sp>
        <p:nvSpPr>
          <p:cNvPr id="4" name="Date Placeholder 3">
            <a:extLst>
              <a:ext uri="{FF2B5EF4-FFF2-40B4-BE49-F238E27FC236}">
                <a16:creationId xmlns:a16="http://schemas.microsoft.com/office/drawing/2014/main" id="{DAEA3AD3-BCDE-46F8-9E80-E5E181CABE3A}"/>
              </a:ext>
            </a:extLst>
          </p:cNvPr>
          <p:cNvSpPr>
            <a:spLocks noGrp="1"/>
          </p:cNvSpPr>
          <p:nvPr>
            <p:ph type="dt" sz="half" idx="10"/>
          </p:nvPr>
        </p:nvSpPr>
        <p:spPr/>
        <p:txBody>
          <a:bodyPr/>
          <a:lstStyle/>
          <a:p>
            <a:fld id="{DB00C1D7-8E38-4379-B4BF-4DB214E289DA}" type="datetime1">
              <a:rPr lang="en-US" smtClean="0"/>
              <a:t>8/20/2023</a:t>
            </a:fld>
            <a:endParaRPr lang="en-GB"/>
          </a:p>
        </p:txBody>
      </p:sp>
      <p:sp>
        <p:nvSpPr>
          <p:cNvPr id="5" name="Footer Placeholder 4">
            <a:extLst>
              <a:ext uri="{FF2B5EF4-FFF2-40B4-BE49-F238E27FC236}">
                <a16:creationId xmlns:a16="http://schemas.microsoft.com/office/drawing/2014/main" id="{CF3D87AB-FE8F-4E49-87BC-0C4AF7A6B4EB}"/>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A8872280-2E2D-4DCD-BE78-E517618FB286}"/>
              </a:ext>
            </a:extLst>
          </p:cNvPr>
          <p:cNvSpPr>
            <a:spLocks noGrp="1"/>
          </p:cNvSpPr>
          <p:nvPr>
            <p:ph type="sldNum" sz="quarter" idx="12"/>
          </p:nvPr>
        </p:nvSpPr>
        <p:spPr/>
        <p:txBody>
          <a:bodyPr/>
          <a:lstStyle/>
          <a:p>
            <a:fld id="{679D8947-7466-431D-AE20-B88E71A4E60F}" type="slidenum">
              <a:rPr lang="en-GB" smtClean="0"/>
              <a:t>5</a:t>
            </a:fld>
            <a:endParaRPr lang="en-GB"/>
          </a:p>
        </p:txBody>
      </p:sp>
    </p:spTree>
    <p:extLst>
      <p:ext uri="{BB962C8B-B14F-4D97-AF65-F5344CB8AC3E}">
        <p14:creationId xmlns:p14="http://schemas.microsoft.com/office/powerpoint/2010/main" val="1060247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A3126B0-7681-40B5-83A1-9BF71DB511A3}"/>
              </a:ext>
            </a:extLst>
          </p:cNvPr>
          <p:cNvSpPr>
            <a:spLocks noGrp="1"/>
          </p:cNvSpPr>
          <p:nvPr>
            <p:ph type="title"/>
          </p:nvPr>
        </p:nvSpPr>
        <p:spPr>
          <a:xfrm>
            <a:off x="838200" y="331259"/>
            <a:ext cx="10515600" cy="1034698"/>
          </a:xfrm>
        </p:spPr>
        <p:txBody>
          <a:bodyPr/>
          <a:lstStyle/>
          <a:p>
            <a:r>
              <a:rPr lang="en-GB" b="1" dirty="0"/>
              <a:t>Prevention Costs</a:t>
            </a:r>
          </a:p>
        </p:txBody>
      </p:sp>
      <p:sp>
        <p:nvSpPr>
          <p:cNvPr id="4" name="Content Placeholder 3">
            <a:extLst>
              <a:ext uri="{FF2B5EF4-FFF2-40B4-BE49-F238E27FC236}">
                <a16:creationId xmlns:a16="http://schemas.microsoft.com/office/drawing/2014/main" id="{C34204F8-D2AE-43AE-B0A6-7C346867DBC4}"/>
              </a:ext>
            </a:extLst>
          </p:cNvPr>
          <p:cNvSpPr>
            <a:spLocks noGrp="1"/>
          </p:cNvSpPr>
          <p:nvPr>
            <p:ph idx="1"/>
          </p:nvPr>
        </p:nvSpPr>
        <p:spPr>
          <a:xfrm>
            <a:off x="747889" y="2750952"/>
            <a:ext cx="10721622" cy="3117285"/>
          </a:xfrm>
        </p:spPr>
        <p:txBody>
          <a:bodyPr>
            <a:normAutofit/>
          </a:bodyPr>
          <a:lstStyle/>
          <a:p>
            <a:r>
              <a:rPr lang="en-US" dirty="0"/>
              <a:t>The most effective way to manage quality costs is to avoid having defects in the first place. </a:t>
            </a:r>
          </a:p>
          <a:p>
            <a:r>
              <a:rPr lang="en-US" dirty="0"/>
              <a:t>It is less costly to prevent a problem from ever happening than it is to find and correct the problem after it has occurred.</a:t>
            </a:r>
          </a:p>
          <a:p>
            <a:pPr marL="0" indent="0" algn="ctr">
              <a:buNone/>
            </a:pPr>
            <a:endParaRPr lang="en-US" dirty="0"/>
          </a:p>
          <a:p>
            <a:pPr marL="0" indent="0" algn="ctr">
              <a:buNone/>
            </a:pPr>
            <a:r>
              <a:rPr lang="en-GB" i="1" dirty="0">
                <a:solidFill>
                  <a:srgbClr val="FF0000"/>
                </a:solidFill>
              </a:rPr>
              <a:t>The cost arises from efforts to prevent defects</a:t>
            </a:r>
            <a:r>
              <a:rPr lang="en-GB" dirty="0"/>
              <a:t>.</a:t>
            </a:r>
            <a:endParaRPr lang="en-GB" sz="2600" dirty="0"/>
          </a:p>
          <a:p>
            <a:endParaRPr lang="en-US" dirty="0"/>
          </a:p>
        </p:txBody>
      </p:sp>
      <p:sp>
        <p:nvSpPr>
          <p:cNvPr id="5" name="Rectangle 4">
            <a:extLst>
              <a:ext uri="{FF2B5EF4-FFF2-40B4-BE49-F238E27FC236}">
                <a16:creationId xmlns:a16="http://schemas.microsoft.com/office/drawing/2014/main" id="{AD8DF70F-F4DA-4820-9921-3A8E2B9DBB1B}"/>
              </a:ext>
            </a:extLst>
          </p:cNvPr>
          <p:cNvSpPr/>
          <p:nvPr/>
        </p:nvSpPr>
        <p:spPr>
          <a:xfrm>
            <a:off x="2375350" y="1482940"/>
            <a:ext cx="6838866" cy="954107"/>
          </a:xfrm>
          <a:prstGeom prst="rect">
            <a:avLst/>
          </a:prstGeom>
        </p:spPr>
        <p:txBody>
          <a:bodyPr wrap="square">
            <a:spAutoFit/>
          </a:bodyPr>
          <a:lstStyle/>
          <a:p>
            <a:pPr algn="ctr"/>
            <a:r>
              <a:rPr lang="en-US" sz="2800" b="1" i="1" dirty="0">
                <a:solidFill>
                  <a:schemeClr val="accent2">
                    <a:lumMod val="50000"/>
                  </a:schemeClr>
                </a:solidFill>
              </a:rPr>
              <a:t>Prevention costs </a:t>
            </a:r>
            <a:r>
              <a:rPr lang="en-US" sz="2800" i="1" dirty="0">
                <a:solidFill>
                  <a:schemeClr val="accent2">
                    <a:lumMod val="50000"/>
                  </a:schemeClr>
                </a:solidFill>
              </a:rPr>
              <a:t>support activities whose purpose is to reduce the number of defects</a:t>
            </a:r>
            <a:endParaRPr lang="en-GB" sz="2800" i="1" dirty="0">
              <a:solidFill>
                <a:schemeClr val="accent2">
                  <a:lumMod val="50000"/>
                </a:schemeClr>
              </a:solidFill>
            </a:endParaRPr>
          </a:p>
        </p:txBody>
      </p:sp>
      <p:sp>
        <p:nvSpPr>
          <p:cNvPr id="2" name="Date Placeholder 1">
            <a:extLst>
              <a:ext uri="{FF2B5EF4-FFF2-40B4-BE49-F238E27FC236}">
                <a16:creationId xmlns:a16="http://schemas.microsoft.com/office/drawing/2014/main" id="{90BE64A3-B179-4491-A5AF-7941F3E55EC0}"/>
              </a:ext>
            </a:extLst>
          </p:cNvPr>
          <p:cNvSpPr>
            <a:spLocks noGrp="1"/>
          </p:cNvSpPr>
          <p:nvPr>
            <p:ph type="dt" sz="half" idx="10"/>
          </p:nvPr>
        </p:nvSpPr>
        <p:spPr/>
        <p:txBody>
          <a:bodyPr/>
          <a:lstStyle/>
          <a:p>
            <a:fld id="{625913F5-D0E1-42FA-A0D4-B86BC2D0FEDD}" type="datetime1">
              <a:rPr lang="en-US" smtClean="0"/>
              <a:t>8/20/2023</a:t>
            </a:fld>
            <a:endParaRPr lang="en-GB"/>
          </a:p>
        </p:txBody>
      </p:sp>
      <p:sp>
        <p:nvSpPr>
          <p:cNvPr id="6" name="Footer Placeholder 5">
            <a:extLst>
              <a:ext uri="{FF2B5EF4-FFF2-40B4-BE49-F238E27FC236}">
                <a16:creationId xmlns:a16="http://schemas.microsoft.com/office/drawing/2014/main" id="{4C08252F-132C-4449-9B29-2E61D8BA01B6}"/>
              </a:ext>
            </a:extLst>
          </p:cNvPr>
          <p:cNvSpPr>
            <a:spLocks noGrp="1"/>
          </p:cNvSpPr>
          <p:nvPr>
            <p:ph type="ftr" sz="quarter" idx="11"/>
          </p:nvPr>
        </p:nvSpPr>
        <p:spPr/>
        <p:txBody>
          <a:bodyPr/>
          <a:lstStyle/>
          <a:p>
            <a:r>
              <a:rPr lang="en-GB"/>
              <a:t>Dr. Shamim Ripon, EWU</a:t>
            </a:r>
          </a:p>
        </p:txBody>
      </p:sp>
      <p:sp>
        <p:nvSpPr>
          <p:cNvPr id="7" name="Slide Number Placeholder 6">
            <a:extLst>
              <a:ext uri="{FF2B5EF4-FFF2-40B4-BE49-F238E27FC236}">
                <a16:creationId xmlns:a16="http://schemas.microsoft.com/office/drawing/2014/main" id="{890C950A-BCC0-4B93-9995-1DBAB03084EE}"/>
              </a:ext>
            </a:extLst>
          </p:cNvPr>
          <p:cNvSpPr>
            <a:spLocks noGrp="1"/>
          </p:cNvSpPr>
          <p:nvPr>
            <p:ph type="sldNum" sz="quarter" idx="12"/>
          </p:nvPr>
        </p:nvSpPr>
        <p:spPr/>
        <p:txBody>
          <a:bodyPr/>
          <a:lstStyle/>
          <a:p>
            <a:fld id="{679D8947-7466-431D-AE20-B88E71A4E60F}" type="slidenum">
              <a:rPr lang="en-GB" smtClean="0"/>
              <a:t>6</a:t>
            </a:fld>
            <a:endParaRPr lang="en-GB"/>
          </a:p>
        </p:txBody>
      </p:sp>
    </p:spTree>
    <p:extLst>
      <p:ext uri="{BB962C8B-B14F-4D97-AF65-F5344CB8AC3E}">
        <p14:creationId xmlns:p14="http://schemas.microsoft.com/office/powerpoint/2010/main" val="27407638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78434-A79C-4FE8-84F8-9E4A958BB0F0}"/>
              </a:ext>
            </a:extLst>
          </p:cNvPr>
          <p:cNvSpPr>
            <a:spLocks noGrp="1"/>
          </p:cNvSpPr>
          <p:nvPr>
            <p:ph type="title"/>
          </p:nvPr>
        </p:nvSpPr>
        <p:spPr>
          <a:xfrm>
            <a:off x="838200" y="365126"/>
            <a:ext cx="10515600" cy="887942"/>
          </a:xfrm>
        </p:spPr>
        <p:txBody>
          <a:bodyPr/>
          <a:lstStyle/>
          <a:p>
            <a:r>
              <a:rPr lang="en-GB" b="1" dirty="0"/>
              <a:t>Prevention Costs</a:t>
            </a:r>
          </a:p>
        </p:txBody>
      </p:sp>
      <p:sp>
        <p:nvSpPr>
          <p:cNvPr id="3" name="Content Placeholder 2">
            <a:extLst>
              <a:ext uri="{FF2B5EF4-FFF2-40B4-BE49-F238E27FC236}">
                <a16:creationId xmlns:a16="http://schemas.microsoft.com/office/drawing/2014/main" id="{5CF2043E-787D-438B-B3E1-A0037458F62E}"/>
              </a:ext>
            </a:extLst>
          </p:cNvPr>
          <p:cNvSpPr>
            <a:spLocks noGrp="1"/>
          </p:cNvSpPr>
          <p:nvPr>
            <p:ph idx="1"/>
          </p:nvPr>
        </p:nvSpPr>
        <p:spPr>
          <a:xfrm>
            <a:off x="838200" y="1444978"/>
            <a:ext cx="10515600" cy="5047896"/>
          </a:xfrm>
        </p:spPr>
        <p:txBody>
          <a:bodyPr>
            <a:normAutofit/>
          </a:bodyPr>
          <a:lstStyle/>
          <a:p>
            <a:pPr marL="282575" indent="-282575">
              <a:buFont typeface="+mj-lt"/>
              <a:buAutoNum type="arabicPeriod"/>
            </a:pPr>
            <a:r>
              <a:rPr lang="en-US" sz="2000" dirty="0">
                <a:solidFill>
                  <a:srgbClr val="000000"/>
                </a:solidFill>
              </a:rPr>
              <a:t>Investments in development of new or improved SQA infrastructure components or, alternatively, regular updating of those components: </a:t>
            </a:r>
          </a:p>
          <a:p>
            <a:pPr lvl="1"/>
            <a:r>
              <a:rPr lang="en-US" sz="1900" dirty="0">
                <a:solidFill>
                  <a:srgbClr val="000000"/>
                </a:solidFill>
              </a:rPr>
              <a:t>Procedures and work instructions </a:t>
            </a:r>
          </a:p>
          <a:p>
            <a:pPr lvl="1"/>
            <a:r>
              <a:rPr lang="en-US" sz="1900" dirty="0">
                <a:solidFill>
                  <a:srgbClr val="000000"/>
                </a:solidFill>
              </a:rPr>
              <a:t>S</a:t>
            </a:r>
            <a:r>
              <a:rPr lang="fr-FR" sz="1900" dirty="0">
                <a:solidFill>
                  <a:srgbClr val="000000"/>
                </a:solidFill>
              </a:rPr>
              <a:t>upport devices: Template, checklists, etc. </a:t>
            </a:r>
          </a:p>
          <a:p>
            <a:pPr lvl="1"/>
            <a:r>
              <a:rPr lang="en-US" sz="1900" dirty="0">
                <a:solidFill>
                  <a:srgbClr val="000000"/>
                </a:solidFill>
              </a:rPr>
              <a:t>Software configuration management system</a:t>
            </a:r>
          </a:p>
          <a:p>
            <a:pPr lvl="1"/>
            <a:r>
              <a:rPr lang="en-US" sz="1900" dirty="0">
                <a:solidFill>
                  <a:srgbClr val="000000"/>
                </a:solidFill>
              </a:rPr>
              <a:t>Software quality metrics</a:t>
            </a:r>
            <a:endParaRPr lang="en-US" sz="1900" dirty="0"/>
          </a:p>
          <a:p>
            <a:pPr marL="282575" indent="-282575">
              <a:buFont typeface="+mj-lt"/>
              <a:buAutoNum type="arabicPeriod"/>
            </a:pPr>
            <a:r>
              <a:rPr lang="en-US" sz="2000" dirty="0">
                <a:solidFill>
                  <a:srgbClr val="000000"/>
                </a:solidFill>
              </a:rPr>
              <a:t>Regular implementation of </a:t>
            </a:r>
            <a:r>
              <a:rPr lang="en-US" sz="2000" b="1" dirty="0">
                <a:solidFill>
                  <a:srgbClr val="000000"/>
                </a:solidFill>
              </a:rPr>
              <a:t>SQA preventive activities</a:t>
            </a:r>
            <a:r>
              <a:rPr lang="en-US" sz="2000" dirty="0">
                <a:solidFill>
                  <a:srgbClr val="000000"/>
                </a:solidFill>
              </a:rPr>
              <a:t>:</a:t>
            </a:r>
          </a:p>
          <a:p>
            <a:pPr lvl="1"/>
            <a:r>
              <a:rPr lang="en-US" sz="1900" dirty="0">
                <a:solidFill>
                  <a:srgbClr val="000000"/>
                </a:solidFill>
              </a:rPr>
              <a:t>Instruction of new employees in SQA subjects and procedures related to their positions</a:t>
            </a:r>
          </a:p>
          <a:p>
            <a:pPr lvl="1"/>
            <a:r>
              <a:rPr lang="en-US" sz="1900" dirty="0">
                <a:solidFill>
                  <a:srgbClr val="000000"/>
                </a:solidFill>
              </a:rPr>
              <a:t>Instruction of employees in new and updated SQA subjects and procedures</a:t>
            </a:r>
          </a:p>
          <a:p>
            <a:pPr lvl="1"/>
            <a:r>
              <a:rPr lang="en-US" sz="1900" dirty="0">
                <a:solidFill>
                  <a:srgbClr val="000000"/>
                </a:solidFill>
              </a:rPr>
              <a:t>Certification of employees for positions that require special certification</a:t>
            </a:r>
          </a:p>
          <a:p>
            <a:pPr lvl="1"/>
            <a:r>
              <a:rPr lang="en-US" sz="1900" dirty="0">
                <a:solidFill>
                  <a:srgbClr val="000000"/>
                </a:solidFill>
              </a:rPr>
              <a:t>Consultations on SQA issues provided to team leaders and others.</a:t>
            </a:r>
          </a:p>
          <a:p>
            <a:pPr marL="338138" indent="-338138">
              <a:buFont typeface="+mj-lt"/>
              <a:buAutoNum type="arabicPeriod"/>
            </a:pPr>
            <a:r>
              <a:rPr lang="en-US" sz="2000" b="1" dirty="0">
                <a:solidFill>
                  <a:srgbClr val="000000"/>
                </a:solidFill>
              </a:rPr>
              <a:t>Control of the SQA system</a:t>
            </a:r>
            <a:r>
              <a:rPr lang="en-US" sz="2000" dirty="0">
                <a:solidFill>
                  <a:srgbClr val="000000"/>
                </a:solidFill>
              </a:rPr>
              <a:t> through performance of: </a:t>
            </a:r>
          </a:p>
          <a:p>
            <a:pPr lvl="1"/>
            <a:r>
              <a:rPr lang="en-US" sz="1900" dirty="0">
                <a:solidFill>
                  <a:srgbClr val="000000"/>
                </a:solidFill>
              </a:rPr>
              <a:t>Internal quality reviews </a:t>
            </a:r>
          </a:p>
          <a:p>
            <a:pPr lvl="1"/>
            <a:r>
              <a:rPr lang="en-US" sz="1900" dirty="0">
                <a:solidFill>
                  <a:srgbClr val="000000"/>
                </a:solidFill>
              </a:rPr>
              <a:t>External quality audits by customers and SQA system certification organizations </a:t>
            </a:r>
          </a:p>
          <a:p>
            <a:pPr lvl="1"/>
            <a:r>
              <a:rPr lang="en-US" sz="1900" dirty="0">
                <a:solidFill>
                  <a:srgbClr val="000000"/>
                </a:solidFill>
              </a:rPr>
              <a:t>Management quality reviews</a:t>
            </a:r>
            <a:endParaRPr lang="en-US" sz="1900" dirty="0"/>
          </a:p>
          <a:p>
            <a:endParaRPr lang="en-GB" dirty="0"/>
          </a:p>
        </p:txBody>
      </p:sp>
      <p:sp>
        <p:nvSpPr>
          <p:cNvPr id="4" name="Date Placeholder 3">
            <a:extLst>
              <a:ext uri="{FF2B5EF4-FFF2-40B4-BE49-F238E27FC236}">
                <a16:creationId xmlns:a16="http://schemas.microsoft.com/office/drawing/2014/main" id="{644AE9C4-E4B1-43C5-A7D0-F713AB567366}"/>
              </a:ext>
            </a:extLst>
          </p:cNvPr>
          <p:cNvSpPr>
            <a:spLocks noGrp="1"/>
          </p:cNvSpPr>
          <p:nvPr>
            <p:ph type="dt" sz="half" idx="10"/>
          </p:nvPr>
        </p:nvSpPr>
        <p:spPr/>
        <p:txBody>
          <a:bodyPr/>
          <a:lstStyle/>
          <a:p>
            <a:fld id="{9F437313-44BB-4E54-A88E-06CCE1F666AC}" type="datetime1">
              <a:rPr lang="en-US" smtClean="0"/>
              <a:t>8/20/2023</a:t>
            </a:fld>
            <a:endParaRPr lang="en-GB"/>
          </a:p>
        </p:txBody>
      </p:sp>
      <p:sp>
        <p:nvSpPr>
          <p:cNvPr id="5" name="Footer Placeholder 4">
            <a:extLst>
              <a:ext uri="{FF2B5EF4-FFF2-40B4-BE49-F238E27FC236}">
                <a16:creationId xmlns:a16="http://schemas.microsoft.com/office/drawing/2014/main" id="{B5B5C44C-87F1-4867-9B17-1B09A7736751}"/>
              </a:ext>
            </a:extLst>
          </p:cNvPr>
          <p:cNvSpPr>
            <a:spLocks noGrp="1"/>
          </p:cNvSpPr>
          <p:nvPr>
            <p:ph type="ftr" sz="quarter" idx="11"/>
          </p:nvPr>
        </p:nvSpPr>
        <p:spPr/>
        <p:txBody>
          <a:bodyPr/>
          <a:lstStyle/>
          <a:p>
            <a:r>
              <a:rPr lang="en-GB"/>
              <a:t>Dr. Shamim Ripon, EWU</a:t>
            </a:r>
          </a:p>
        </p:txBody>
      </p:sp>
      <p:sp>
        <p:nvSpPr>
          <p:cNvPr id="6" name="Slide Number Placeholder 5">
            <a:extLst>
              <a:ext uri="{FF2B5EF4-FFF2-40B4-BE49-F238E27FC236}">
                <a16:creationId xmlns:a16="http://schemas.microsoft.com/office/drawing/2014/main" id="{2AEAA530-40FA-492F-A9AD-43B97603D30E}"/>
              </a:ext>
            </a:extLst>
          </p:cNvPr>
          <p:cNvSpPr>
            <a:spLocks noGrp="1"/>
          </p:cNvSpPr>
          <p:nvPr>
            <p:ph type="sldNum" sz="quarter" idx="12"/>
          </p:nvPr>
        </p:nvSpPr>
        <p:spPr/>
        <p:txBody>
          <a:bodyPr/>
          <a:lstStyle/>
          <a:p>
            <a:fld id="{679D8947-7466-431D-AE20-B88E71A4E60F}" type="slidenum">
              <a:rPr lang="en-GB" smtClean="0"/>
              <a:t>7</a:t>
            </a:fld>
            <a:endParaRPr lang="en-GB"/>
          </a:p>
        </p:txBody>
      </p:sp>
    </p:spTree>
    <p:extLst>
      <p:ext uri="{BB962C8B-B14F-4D97-AF65-F5344CB8AC3E}">
        <p14:creationId xmlns:p14="http://schemas.microsoft.com/office/powerpoint/2010/main" val="144111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A3126B0-7681-40B5-83A1-9BF71DB511A3}"/>
              </a:ext>
            </a:extLst>
          </p:cNvPr>
          <p:cNvSpPr>
            <a:spLocks noGrp="1"/>
          </p:cNvSpPr>
          <p:nvPr>
            <p:ph type="title"/>
          </p:nvPr>
        </p:nvSpPr>
        <p:spPr>
          <a:xfrm>
            <a:off x="838200" y="331259"/>
            <a:ext cx="10515600" cy="1034698"/>
          </a:xfrm>
        </p:spPr>
        <p:txBody>
          <a:bodyPr/>
          <a:lstStyle/>
          <a:p>
            <a:r>
              <a:rPr lang="en-GB" b="1" dirty="0"/>
              <a:t>Appraisal Costs</a:t>
            </a:r>
          </a:p>
        </p:txBody>
      </p:sp>
      <p:sp>
        <p:nvSpPr>
          <p:cNvPr id="4" name="Content Placeholder 3">
            <a:extLst>
              <a:ext uri="{FF2B5EF4-FFF2-40B4-BE49-F238E27FC236}">
                <a16:creationId xmlns:a16="http://schemas.microsoft.com/office/drawing/2014/main" id="{C34204F8-D2AE-43AE-B0A6-7C346867DBC4}"/>
              </a:ext>
            </a:extLst>
          </p:cNvPr>
          <p:cNvSpPr>
            <a:spLocks noGrp="1"/>
          </p:cNvSpPr>
          <p:nvPr>
            <p:ph idx="1"/>
          </p:nvPr>
        </p:nvSpPr>
        <p:spPr>
          <a:xfrm>
            <a:off x="747889" y="3183467"/>
            <a:ext cx="10721622" cy="2765777"/>
          </a:xfrm>
        </p:spPr>
        <p:txBody>
          <a:bodyPr>
            <a:normAutofit/>
          </a:bodyPr>
          <a:lstStyle/>
          <a:p>
            <a:r>
              <a:rPr lang="en-US" dirty="0"/>
              <a:t>Any defective parts and products should be caught as early as possible in the production process. </a:t>
            </a:r>
          </a:p>
          <a:p>
            <a:r>
              <a:rPr lang="en-US" dirty="0"/>
              <a:t>Sometimes called inspection costs.</a:t>
            </a:r>
          </a:p>
          <a:p>
            <a:endParaRPr lang="en-US" dirty="0"/>
          </a:p>
          <a:p>
            <a:pPr marL="0" indent="0" algn="ctr">
              <a:buNone/>
            </a:pPr>
            <a:r>
              <a:rPr lang="en-GB" i="1" dirty="0">
                <a:solidFill>
                  <a:srgbClr val="FF0000"/>
                </a:solidFill>
              </a:rPr>
              <a:t>The cost arises from efforts to detect defects</a:t>
            </a:r>
            <a:endParaRPr lang="en-US" i="1" dirty="0">
              <a:solidFill>
                <a:srgbClr val="FF0000"/>
              </a:solidFill>
            </a:endParaRPr>
          </a:p>
        </p:txBody>
      </p:sp>
      <p:sp>
        <p:nvSpPr>
          <p:cNvPr id="5" name="Rectangle 4">
            <a:extLst>
              <a:ext uri="{FF2B5EF4-FFF2-40B4-BE49-F238E27FC236}">
                <a16:creationId xmlns:a16="http://schemas.microsoft.com/office/drawing/2014/main" id="{AD8DF70F-F4DA-4820-9921-3A8E2B9DBB1B}"/>
              </a:ext>
            </a:extLst>
          </p:cNvPr>
          <p:cNvSpPr/>
          <p:nvPr/>
        </p:nvSpPr>
        <p:spPr>
          <a:xfrm>
            <a:off x="1996207" y="1478708"/>
            <a:ext cx="7032976" cy="1384995"/>
          </a:xfrm>
          <a:prstGeom prst="rect">
            <a:avLst/>
          </a:prstGeom>
        </p:spPr>
        <p:txBody>
          <a:bodyPr wrap="square">
            <a:spAutoFit/>
          </a:bodyPr>
          <a:lstStyle/>
          <a:p>
            <a:pPr algn="ctr"/>
            <a:r>
              <a:rPr lang="en-US" sz="2800" b="1" i="1" dirty="0">
                <a:solidFill>
                  <a:schemeClr val="accent2">
                    <a:lumMod val="50000"/>
                  </a:schemeClr>
                </a:solidFill>
              </a:rPr>
              <a:t>Appraisal costs </a:t>
            </a:r>
            <a:r>
              <a:rPr lang="en-US" sz="2800" i="1" dirty="0">
                <a:solidFill>
                  <a:schemeClr val="accent2">
                    <a:lumMod val="50000"/>
                  </a:schemeClr>
                </a:solidFill>
              </a:rPr>
              <a:t>support activities whose purpose is to determine the degree of conformance to the quality requirements</a:t>
            </a:r>
            <a:endParaRPr lang="en-GB" sz="2800" i="1" dirty="0">
              <a:solidFill>
                <a:schemeClr val="accent2">
                  <a:lumMod val="50000"/>
                </a:schemeClr>
              </a:solidFill>
            </a:endParaRPr>
          </a:p>
        </p:txBody>
      </p:sp>
      <p:sp>
        <p:nvSpPr>
          <p:cNvPr id="2" name="Date Placeholder 1">
            <a:extLst>
              <a:ext uri="{FF2B5EF4-FFF2-40B4-BE49-F238E27FC236}">
                <a16:creationId xmlns:a16="http://schemas.microsoft.com/office/drawing/2014/main" id="{447DF8FA-B212-4496-9481-D41841FC55A4}"/>
              </a:ext>
            </a:extLst>
          </p:cNvPr>
          <p:cNvSpPr>
            <a:spLocks noGrp="1"/>
          </p:cNvSpPr>
          <p:nvPr>
            <p:ph type="dt" sz="half" idx="10"/>
          </p:nvPr>
        </p:nvSpPr>
        <p:spPr/>
        <p:txBody>
          <a:bodyPr/>
          <a:lstStyle/>
          <a:p>
            <a:fld id="{B86C7870-A4BB-403F-ADF7-D8070C349153}" type="datetime1">
              <a:rPr lang="en-US" smtClean="0"/>
              <a:t>8/20/2023</a:t>
            </a:fld>
            <a:endParaRPr lang="en-GB"/>
          </a:p>
        </p:txBody>
      </p:sp>
      <p:sp>
        <p:nvSpPr>
          <p:cNvPr id="6" name="Footer Placeholder 5">
            <a:extLst>
              <a:ext uri="{FF2B5EF4-FFF2-40B4-BE49-F238E27FC236}">
                <a16:creationId xmlns:a16="http://schemas.microsoft.com/office/drawing/2014/main" id="{A18B43F0-9392-43E8-95C5-20BEAFFEB13C}"/>
              </a:ext>
            </a:extLst>
          </p:cNvPr>
          <p:cNvSpPr>
            <a:spLocks noGrp="1"/>
          </p:cNvSpPr>
          <p:nvPr>
            <p:ph type="ftr" sz="quarter" idx="11"/>
          </p:nvPr>
        </p:nvSpPr>
        <p:spPr/>
        <p:txBody>
          <a:bodyPr/>
          <a:lstStyle/>
          <a:p>
            <a:r>
              <a:rPr lang="en-GB"/>
              <a:t>Dr. Shamim Ripon, EWU</a:t>
            </a:r>
          </a:p>
        </p:txBody>
      </p:sp>
      <p:sp>
        <p:nvSpPr>
          <p:cNvPr id="7" name="Slide Number Placeholder 6">
            <a:extLst>
              <a:ext uri="{FF2B5EF4-FFF2-40B4-BE49-F238E27FC236}">
                <a16:creationId xmlns:a16="http://schemas.microsoft.com/office/drawing/2014/main" id="{41A404C8-F5DD-4A2C-9918-975CC3C2EFA4}"/>
              </a:ext>
            </a:extLst>
          </p:cNvPr>
          <p:cNvSpPr>
            <a:spLocks noGrp="1"/>
          </p:cNvSpPr>
          <p:nvPr>
            <p:ph type="sldNum" sz="quarter" idx="12"/>
          </p:nvPr>
        </p:nvSpPr>
        <p:spPr/>
        <p:txBody>
          <a:bodyPr/>
          <a:lstStyle/>
          <a:p>
            <a:fld id="{679D8947-7466-431D-AE20-B88E71A4E60F}" type="slidenum">
              <a:rPr lang="en-GB" smtClean="0"/>
              <a:t>8</a:t>
            </a:fld>
            <a:endParaRPr lang="en-GB"/>
          </a:p>
        </p:txBody>
      </p:sp>
    </p:spTree>
    <p:extLst>
      <p:ext uri="{BB962C8B-B14F-4D97-AF65-F5344CB8AC3E}">
        <p14:creationId xmlns:p14="http://schemas.microsoft.com/office/powerpoint/2010/main" val="392566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1FFC7-19F5-454F-A871-7C033CB14A42}"/>
              </a:ext>
            </a:extLst>
          </p:cNvPr>
          <p:cNvSpPr>
            <a:spLocks noGrp="1"/>
          </p:cNvSpPr>
          <p:nvPr>
            <p:ph type="title"/>
          </p:nvPr>
        </p:nvSpPr>
        <p:spPr>
          <a:xfrm>
            <a:off x="838200" y="365125"/>
            <a:ext cx="10515600" cy="995589"/>
          </a:xfrm>
        </p:spPr>
        <p:txBody>
          <a:bodyPr/>
          <a:lstStyle/>
          <a:p>
            <a:r>
              <a:rPr lang="en-GB" b="1" dirty="0"/>
              <a:t>Appraisal Costs</a:t>
            </a:r>
          </a:p>
        </p:txBody>
      </p:sp>
      <p:sp>
        <p:nvSpPr>
          <p:cNvPr id="3" name="Content Placeholder 2">
            <a:extLst>
              <a:ext uri="{FF2B5EF4-FFF2-40B4-BE49-F238E27FC236}">
                <a16:creationId xmlns:a16="http://schemas.microsoft.com/office/drawing/2014/main" id="{77D5DD80-0243-4108-8888-2C6FBE55E100}"/>
              </a:ext>
            </a:extLst>
          </p:cNvPr>
          <p:cNvSpPr>
            <a:spLocks noGrp="1"/>
          </p:cNvSpPr>
          <p:nvPr>
            <p:ph idx="1"/>
          </p:nvPr>
        </p:nvSpPr>
        <p:spPr>
          <a:xfrm>
            <a:off x="838200" y="1825625"/>
            <a:ext cx="5675489" cy="4351338"/>
          </a:xfrm>
        </p:spPr>
        <p:txBody>
          <a:bodyPr/>
          <a:lstStyle/>
          <a:p>
            <a:pPr marL="0" indent="0">
              <a:buNone/>
            </a:pPr>
            <a:r>
              <a:rPr lang="en-US" dirty="0"/>
              <a:t>Examples</a:t>
            </a:r>
          </a:p>
          <a:p>
            <a:pPr marL="282575" indent="-282575">
              <a:buFont typeface="+mj-lt"/>
              <a:buAutoNum type="arabicPeriod"/>
            </a:pPr>
            <a:r>
              <a:rPr lang="en-US" sz="2000" dirty="0">
                <a:solidFill>
                  <a:srgbClr val="000000"/>
                </a:solidFill>
              </a:rPr>
              <a:t>Reviews:</a:t>
            </a:r>
          </a:p>
          <a:p>
            <a:pPr marL="571500" lvl="1" indent="-342900"/>
            <a:r>
              <a:rPr lang="en-US" sz="2000" dirty="0">
                <a:solidFill>
                  <a:srgbClr val="000000"/>
                </a:solidFill>
              </a:rPr>
              <a:t>Formal design reviews (DRs)</a:t>
            </a:r>
          </a:p>
          <a:p>
            <a:pPr marL="571500" lvl="1" indent="-342900"/>
            <a:r>
              <a:rPr lang="en-US" sz="2000" dirty="0">
                <a:solidFill>
                  <a:srgbClr val="000000"/>
                </a:solidFill>
              </a:rPr>
              <a:t>Peer reviews (inspections and walkthroughs)</a:t>
            </a:r>
          </a:p>
          <a:p>
            <a:pPr marL="571500" lvl="1" indent="-342900"/>
            <a:r>
              <a:rPr lang="en-US" sz="2000" dirty="0">
                <a:solidFill>
                  <a:srgbClr val="000000"/>
                </a:solidFill>
              </a:rPr>
              <a:t>Expert reviews.</a:t>
            </a:r>
            <a:endParaRPr lang="en-GB" sz="2000" dirty="0">
              <a:solidFill>
                <a:srgbClr val="000000"/>
              </a:solidFill>
            </a:endParaRPr>
          </a:p>
          <a:p>
            <a:pPr marL="225425" indent="-225425">
              <a:buFont typeface="+mj-lt"/>
              <a:buAutoNum type="arabicPeriod"/>
            </a:pPr>
            <a:r>
              <a:rPr lang="en-US" sz="2000" dirty="0">
                <a:solidFill>
                  <a:srgbClr val="000000"/>
                </a:solidFill>
              </a:rPr>
              <a:t>Costs of software testing:</a:t>
            </a:r>
          </a:p>
          <a:p>
            <a:pPr marL="571500" lvl="1" indent="-342900"/>
            <a:r>
              <a:rPr lang="en-US" sz="2000" dirty="0">
                <a:solidFill>
                  <a:srgbClr val="000000"/>
                </a:solidFill>
              </a:rPr>
              <a:t>Unit tests</a:t>
            </a:r>
          </a:p>
          <a:p>
            <a:pPr marL="571500" lvl="1" indent="-342900"/>
            <a:r>
              <a:rPr lang="en-US" sz="2000" dirty="0">
                <a:solidFill>
                  <a:srgbClr val="000000"/>
                </a:solidFill>
              </a:rPr>
              <a:t>Integration tests</a:t>
            </a:r>
          </a:p>
          <a:p>
            <a:pPr marL="571500" lvl="1" indent="-342900"/>
            <a:r>
              <a:rPr lang="en-US" sz="2000" dirty="0">
                <a:solidFill>
                  <a:srgbClr val="000000"/>
                </a:solidFill>
              </a:rPr>
              <a:t>Software system tests</a:t>
            </a:r>
          </a:p>
          <a:p>
            <a:pPr marL="571500" lvl="1" indent="-342900"/>
            <a:r>
              <a:rPr lang="en-US" sz="2000" dirty="0">
                <a:solidFill>
                  <a:srgbClr val="000000"/>
                </a:solidFill>
              </a:rPr>
              <a:t>Acceptance tests (participation in tests carried</a:t>
            </a:r>
          </a:p>
          <a:p>
            <a:pPr marL="228600" lvl="1" indent="0">
              <a:buNone/>
            </a:pPr>
            <a:r>
              <a:rPr lang="en-US" sz="2000" dirty="0">
                <a:solidFill>
                  <a:srgbClr val="000000"/>
                </a:solidFill>
              </a:rPr>
              <a:t>out by the customer).</a:t>
            </a:r>
          </a:p>
          <a:p>
            <a:pPr marL="114300" indent="-342900">
              <a:buFont typeface="Wingdings" panose="05000000000000000000" pitchFamily="2" charset="2"/>
              <a:buChar char="§"/>
            </a:pPr>
            <a:endParaRPr lang="en-US" sz="2400" dirty="0"/>
          </a:p>
        </p:txBody>
      </p:sp>
      <p:sp>
        <p:nvSpPr>
          <p:cNvPr id="4" name="TextBox 3">
            <a:extLst>
              <a:ext uri="{FF2B5EF4-FFF2-40B4-BE49-F238E27FC236}">
                <a16:creationId xmlns:a16="http://schemas.microsoft.com/office/drawing/2014/main" id="{F5D3A61B-5495-4523-8C81-C2D6107F6A44}"/>
              </a:ext>
            </a:extLst>
          </p:cNvPr>
          <p:cNvSpPr txBox="1"/>
          <p:nvPr/>
        </p:nvSpPr>
        <p:spPr>
          <a:xfrm>
            <a:off x="6649156" y="2416244"/>
            <a:ext cx="5238044" cy="3170099"/>
          </a:xfrm>
          <a:prstGeom prst="rect">
            <a:avLst/>
          </a:prstGeom>
          <a:noFill/>
        </p:spPr>
        <p:txBody>
          <a:bodyPr wrap="square" rtlCol="0">
            <a:spAutoFit/>
          </a:bodyPr>
          <a:lstStyle/>
          <a:p>
            <a:pPr marL="282575" indent="-282575">
              <a:buFont typeface="+mj-lt"/>
              <a:buAutoNum type="arabicPeriod" startAt="3"/>
            </a:pPr>
            <a:r>
              <a:rPr lang="en-US" sz="2000" dirty="0">
                <a:solidFill>
                  <a:srgbClr val="000000"/>
                </a:solidFill>
              </a:rPr>
              <a:t>Costs of assuring quality of external participants (by means of design reviews and software testing). </a:t>
            </a:r>
            <a:br>
              <a:rPr lang="en-US" sz="2000" dirty="0">
                <a:solidFill>
                  <a:srgbClr val="000000"/>
                </a:solidFill>
              </a:rPr>
            </a:br>
            <a:r>
              <a:rPr lang="en-US" sz="2000" dirty="0">
                <a:solidFill>
                  <a:srgbClr val="000000"/>
                </a:solidFill>
              </a:rPr>
              <a:t>Activities performed by:</a:t>
            </a:r>
          </a:p>
          <a:p>
            <a:pPr marL="571500" lvl="1" indent="-342900">
              <a:buFont typeface="Arial" panose="020B0604020202020204" pitchFamily="34" charset="0"/>
              <a:buChar char="•"/>
            </a:pPr>
            <a:r>
              <a:rPr lang="en-US" sz="2000" dirty="0">
                <a:solidFill>
                  <a:srgbClr val="000000"/>
                </a:solidFill>
              </a:rPr>
              <a:t>Subcontractors</a:t>
            </a:r>
          </a:p>
          <a:p>
            <a:pPr marL="571500" lvl="1" indent="-342900">
              <a:buFont typeface="Arial" panose="020B0604020202020204" pitchFamily="34" charset="0"/>
              <a:buChar char="•"/>
            </a:pPr>
            <a:r>
              <a:rPr lang="en-US" sz="2000" dirty="0">
                <a:solidFill>
                  <a:srgbClr val="000000"/>
                </a:solidFill>
              </a:rPr>
              <a:t>Suppliers of COTS </a:t>
            </a:r>
            <a:r>
              <a:rPr lang="en-US" sz="2000" b="1" dirty="0">
                <a:solidFill>
                  <a:srgbClr val="000000"/>
                </a:solidFill>
              </a:rPr>
              <a:t>(Commercial Off-The-Shelf) </a:t>
            </a:r>
            <a:r>
              <a:rPr lang="en-US" sz="2000" dirty="0">
                <a:solidFill>
                  <a:srgbClr val="000000"/>
                </a:solidFill>
              </a:rPr>
              <a:t>software systems and reusable software modules</a:t>
            </a:r>
          </a:p>
          <a:p>
            <a:pPr marL="571500" lvl="1" indent="-342900">
              <a:buFont typeface="Arial" panose="020B0604020202020204" pitchFamily="34" charset="0"/>
              <a:buChar char="•"/>
            </a:pPr>
            <a:r>
              <a:rPr lang="en-US" sz="2000" dirty="0">
                <a:solidFill>
                  <a:srgbClr val="000000"/>
                </a:solidFill>
              </a:rPr>
              <a:t>The customer as a participant in performing the project.</a:t>
            </a:r>
            <a:endParaRPr lang="en-US" sz="2000" dirty="0"/>
          </a:p>
        </p:txBody>
      </p:sp>
      <p:sp>
        <p:nvSpPr>
          <p:cNvPr id="5" name="Date Placeholder 4">
            <a:extLst>
              <a:ext uri="{FF2B5EF4-FFF2-40B4-BE49-F238E27FC236}">
                <a16:creationId xmlns:a16="http://schemas.microsoft.com/office/drawing/2014/main" id="{5B3A1057-98E0-4E0C-99B6-D4004BF6CEB5}"/>
              </a:ext>
            </a:extLst>
          </p:cNvPr>
          <p:cNvSpPr>
            <a:spLocks noGrp="1"/>
          </p:cNvSpPr>
          <p:nvPr>
            <p:ph type="dt" sz="half" idx="10"/>
          </p:nvPr>
        </p:nvSpPr>
        <p:spPr/>
        <p:txBody>
          <a:bodyPr/>
          <a:lstStyle/>
          <a:p>
            <a:fld id="{3ED3AD08-652B-4235-B6A4-74FDC3D1A6D5}" type="datetime1">
              <a:rPr lang="en-US" smtClean="0"/>
              <a:t>8/20/2023</a:t>
            </a:fld>
            <a:endParaRPr lang="en-GB"/>
          </a:p>
        </p:txBody>
      </p:sp>
      <p:sp>
        <p:nvSpPr>
          <p:cNvPr id="6" name="Footer Placeholder 5">
            <a:extLst>
              <a:ext uri="{FF2B5EF4-FFF2-40B4-BE49-F238E27FC236}">
                <a16:creationId xmlns:a16="http://schemas.microsoft.com/office/drawing/2014/main" id="{58B5F931-D0D5-41D7-9202-B2C8093DF959}"/>
              </a:ext>
            </a:extLst>
          </p:cNvPr>
          <p:cNvSpPr>
            <a:spLocks noGrp="1"/>
          </p:cNvSpPr>
          <p:nvPr>
            <p:ph type="ftr" sz="quarter" idx="11"/>
          </p:nvPr>
        </p:nvSpPr>
        <p:spPr/>
        <p:txBody>
          <a:bodyPr/>
          <a:lstStyle/>
          <a:p>
            <a:r>
              <a:rPr lang="en-GB"/>
              <a:t>Dr. Shamim Ripon, EWU</a:t>
            </a:r>
          </a:p>
        </p:txBody>
      </p:sp>
      <p:sp>
        <p:nvSpPr>
          <p:cNvPr id="7" name="Slide Number Placeholder 6">
            <a:extLst>
              <a:ext uri="{FF2B5EF4-FFF2-40B4-BE49-F238E27FC236}">
                <a16:creationId xmlns:a16="http://schemas.microsoft.com/office/drawing/2014/main" id="{9A6CBDE0-BCC9-4A22-BD48-3356DAF9CB29}"/>
              </a:ext>
            </a:extLst>
          </p:cNvPr>
          <p:cNvSpPr>
            <a:spLocks noGrp="1"/>
          </p:cNvSpPr>
          <p:nvPr>
            <p:ph type="sldNum" sz="quarter" idx="12"/>
          </p:nvPr>
        </p:nvSpPr>
        <p:spPr/>
        <p:txBody>
          <a:bodyPr/>
          <a:lstStyle/>
          <a:p>
            <a:fld id="{679D8947-7466-431D-AE20-B88E71A4E60F}" type="slidenum">
              <a:rPr lang="en-GB" smtClean="0"/>
              <a:t>9</a:t>
            </a:fld>
            <a:endParaRPr lang="en-GB"/>
          </a:p>
        </p:txBody>
      </p:sp>
    </p:spTree>
    <p:extLst>
      <p:ext uri="{BB962C8B-B14F-4D97-AF65-F5344CB8AC3E}">
        <p14:creationId xmlns:p14="http://schemas.microsoft.com/office/powerpoint/2010/main" val="8144476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871</TotalTime>
  <Words>769</Words>
  <Application>Microsoft Office PowerPoint</Application>
  <PresentationFormat>Widescreen</PresentationFormat>
  <Paragraphs>135</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Book Antiqua</vt:lpstr>
      <vt:lpstr>Calibri</vt:lpstr>
      <vt:lpstr>Calibri Light</vt:lpstr>
      <vt:lpstr>Wingdings</vt:lpstr>
      <vt:lpstr>Wingdings 2</vt:lpstr>
      <vt:lpstr>Office Theme</vt:lpstr>
      <vt:lpstr>Cost of Quality</vt:lpstr>
      <vt:lpstr>What is Cost of Quality (COQ)?</vt:lpstr>
      <vt:lpstr>Vicious Cycle of Poor Quality</vt:lpstr>
      <vt:lpstr>PowerPoint Presentation</vt:lpstr>
      <vt:lpstr>Cost of Quality Components </vt:lpstr>
      <vt:lpstr>Prevention Costs</vt:lpstr>
      <vt:lpstr>Prevention Costs</vt:lpstr>
      <vt:lpstr>Appraisal Costs</vt:lpstr>
      <vt:lpstr>Appraisal Costs</vt:lpstr>
      <vt:lpstr>Internal Failure Cost</vt:lpstr>
      <vt:lpstr>External Failure Cost</vt:lpstr>
      <vt:lpstr>PowerPoint Presentation</vt:lpstr>
      <vt:lpstr>PowerPoint Presentation</vt:lpstr>
      <vt:lpstr>PowerPoint Presentation</vt:lpstr>
      <vt:lpstr>PowerPoint Presentation</vt:lpstr>
      <vt:lpstr>Quality Cost Alignment </vt:lpstr>
      <vt:lpstr>Evolution of Quality</vt:lpstr>
      <vt:lpstr>COQ and Waste Elimination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Shamim Ripon</dc:creator>
  <cp:lastModifiedBy>Shamim Ripon</cp:lastModifiedBy>
  <cp:revision>47</cp:revision>
  <dcterms:created xsi:type="dcterms:W3CDTF">2020-04-24T20:29:29Z</dcterms:created>
  <dcterms:modified xsi:type="dcterms:W3CDTF">2023-08-20T03:37:27Z</dcterms:modified>
</cp:coreProperties>
</file>

<file path=docProps/thumbnail.jpeg>
</file>